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9" r:id="rId3"/>
  </p:sldMasterIdLst>
  <p:sldIdLst>
    <p:sldId id="1002" r:id="rId4"/>
    <p:sldId id="1003" r:id="rId5"/>
    <p:sldId id="258" r:id="rId6"/>
    <p:sldId id="259" r:id="rId7"/>
    <p:sldId id="278" r:id="rId8"/>
    <p:sldId id="284" r:id="rId9"/>
    <p:sldId id="279" r:id="rId10"/>
    <p:sldId id="280" r:id="rId11"/>
    <p:sldId id="281" r:id="rId12"/>
    <p:sldId id="282" r:id="rId13"/>
    <p:sldId id="283" r:id="rId14"/>
    <p:sldId id="285" r:id="rId15"/>
    <p:sldId id="286" r:id="rId16"/>
    <p:sldId id="287" r:id="rId17"/>
    <p:sldId id="288" r:id="rId18"/>
    <p:sldId id="1017" r:id="rId19"/>
    <p:sldId id="1018" r:id="rId2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主题样式 2 - 强调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1386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9570" y="685800"/>
            <a:ext cx="2135981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6" y="685800"/>
            <a:ext cx="6284119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3962400" y="1066800"/>
            <a:ext cx="46482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3962400" y="3657600"/>
            <a:ext cx="4572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342900" lvl="1" indent="0" algn="ctr">
              <a:buNone/>
              <a:defRPr/>
            </a:lvl2pPr>
            <a:lvl3pPr marL="685800" lvl="2" indent="0" algn="ctr">
              <a:buNone/>
              <a:defRPr/>
            </a:lvl3pPr>
            <a:lvl4pPr marL="1028700" lvl="3" indent="0" algn="ctr">
              <a:buNone/>
              <a:defRPr/>
            </a:lvl4pPr>
            <a:lvl5pPr marL="13716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301626" y="6076950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05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3124200" y="6076950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050"/>
            </a:lvl1pPr>
          </a:lstStyle>
          <a:p>
            <a:pPr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6553200" y="6076950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050"/>
            </a:lvl1pPr>
          </a:lstStyle>
          <a:p>
            <a:pPr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4800" y="1981200"/>
            <a:ext cx="4184968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60584" y="1981200"/>
            <a:ext cx="4184968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2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2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709570" y="685800"/>
            <a:ext cx="2135981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1626" y="685800"/>
            <a:ext cx="6284119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4800" y="1981200"/>
            <a:ext cx="4184968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60584" y="1981200"/>
            <a:ext cx="4184968" cy="3886200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2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2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r>
              <a:rPr lang="zh-CN" altLang="en-US" strike="noStrike" noProof="1"/>
              <a:t>单击图标添加图片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3" Type="http://schemas.openxmlformats.org/officeDocument/2006/relationships/theme" Target="../theme/theme2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301626" y="685800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304801" y="1981200"/>
            <a:ext cx="8540750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257175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14630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145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301626" y="6019800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3124200" y="6019800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endParaRPr lang="zh-CN" altLang="en-US"/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6553200" y="6019800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463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39265"/>
          <p:cNvSpPr>
            <a:spLocks noGrp="1" noRot="1"/>
          </p:cNvSpPr>
          <p:nvPr>
            <p:ph type="title"/>
          </p:nvPr>
        </p:nvSpPr>
        <p:spPr>
          <a:xfrm>
            <a:off x="301626" y="685800"/>
            <a:ext cx="854075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 indent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文本占位符 139266"/>
          <p:cNvSpPr>
            <a:spLocks noGrp="1" noRot="1"/>
          </p:cNvSpPr>
          <p:nvPr>
            <p:ph type="body"/>
          </p:nvPr>
        </p:nvSpPr>
        <p:spPr>
          <a:xfrm>
            <a:off x="304801" y="1981200"/>
            <a:ext cx="8540750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257175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14630"/>
            <a:r>
              <a:rPr lang="zh-CN" altLang="en-US" dirty="0"/>
              <a:t>第二级</a:t>
            </a:r>
            <a:endParaRPr lang="zh-CN" altLang="en-US" dirty="0"/>
          </a:p>
          <a:p>
            <a:pPr lvl="2" indent="-171450"/>
            <a:r>
              <a:rPr lang="zh-CN" altLang="en-US" dirty="0"/>
              <a:t>第三级</a:t>
            </a:r>
            <a:endParaRPr lang="zh-CN" altLang="en-US" dirty="0"/>
          </a:p>
          <a:p>
            <a:pPr lvl="3" indent="-171450"/>
            <a:r>
              <a:rPr lang="zh-CN" altLang="en-US" dirty="0"/>
              <a:t>第四级</a:t>
            </a:r>
            <a:endParaRPr lang="zh-CN" altLang="en-US" dirty="0"/>
          </a:p>
          <a:p>
            <a:pPr lvl="4" indent="-17145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301626" y="6019800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3124200" y="6019800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6553200" y="6019800"/>
            <a:ext cx="2289175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lvl="0" fontAlgn="base"/>
            <a:fld id="{9A0DB2DC-4C9A-4742-B13C-FB6460FD3503}" type="slidenum">
              <a:rPr lang="zh-CN" altLang="en-US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463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901065" y="1687830"/>
            <a:ext cx="6858000" cy="472440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 defTabSz="685800"/>
            <a:r>
              <a:rPr lang="zh-CN" altLang="en-US" sz="2800" dirty="0">
                <a:solidFill>
                  <a:srgbClr val="CCECFF">
                    <a:lumMod val="1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模块二    家畜解剖生理的认知</a:t>
            </a:r>
            <a:endParaRPr lang="zh-CN" altLang="en-US" sz="2800" dirty="0">
              <a:solidFill>
                <a:srgbClr val="CCECFF">
                  <a:lumMod val="10000"/>
                </a:srgb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1143000" y="3558778"/>
            <a:ext cx="6858000" cy="1241822"/>
          </a:xfrm>
          <a:prstGeom prst="rect">
            <a:avLst/>
          </a:prstGeom>
        </p:spPr>
        <p:txBody>
          <a:bodyPr vert="horz" lIns="68580" tIns="34290" rIns="68580" bIns="3429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spcBef>
                <a:spcPts val="750"/>
              </a:spcBef>
            </a:pPr>
            <a:r>
              <a:rPr lang="zh-CN" altLang="en-US" b="1" dirty="0">
                <a:solidFill>
                  <a:srgbClr val="CCECFF">
                    <a:lumMod val="10000"/>
                  </a:srgbClr>
                </a:solidFill>
                <a:latin typeface="Arial" panose="020B0604020202020204"/>
                <a:ea typeface="宋体" panose="02010600030101010101" pitchFamily="2" charset="-122"/>
              </a:rPr>
              <a:t>项目八   免疫系统的认识</a:t>
            </a:r>
            <a:endParaRPr lang="zh-CN" altLang="en-US" b="1" dirty="0">
              <a:solidFill>
                <a:srgbClr val="CCECFF">
                  <a:lumMod val="10000"/>
                </a:srgbClr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pPr defTabSz="685800">
              <a:spcBef>
                <a:spcPts val="750"/>
              </a:spcBef>
            </a:pPr>
            <a:endParaRPr lang="zh-CN" altLang="en-US" b="1" dirty="0">
              <a:solidFill>
                <a:srgbClr val="CCECFF">
                  <a:lumMod val="10000"/>
                </a:srgbClr>
              </a:solidFill>
              <a:latin typeface="Arial" panose="020B0604020202020204"/>
              <a:ea typeface="宋体" panose="02010600030101010101" pitchFamily="2" charset="-122"/>
            </a:endParaRPr>
          </a:p>
          <a:p>
            <a:pPr defTabSz="685800">
              <a:spcBef>
                <a:spcPts val="750"/>
              </a:spcBef>
            </a:pPr>
            <a:r>
              <a:rPr lang="zh-CN" altLang="en-US" b="1" dirty="0">
                <a:solidFill>
                  <a:srgbClr val="CCECFF">
                    <a:lumMod val="10000"/>
                  </a:srgbClr>
                </a:solidFill>
                <a:latin typeface="Arial" panose="020B0604020202020204"/>
                <a:ea typeface="宋体" panose="02010600030101010101" pitchFamily="2" charset="-122"/>
              </a:rPr>
              <a:t>任务一      免疫器官的认识</a:t>
            </a:r>
            <a:endParaRPr lang="zh-CN" altLang="en-US" b="1" dirty="0">
              <a:solidFill>
                <a:srgbClr val="CCECFF">
                  <a:lumMod val="10000"/>
                </a:srgbClr>
              </a:solidFill>
              <a:latin typeface="Arial" panose="020B06040202020202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284766" y="4964374"/>
            <a:ext cx="2497530" cy="118897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猪肺门淋巴结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肺门淋巴结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肺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938846" y="4838298"/>
            <a:ext cx="2821285" cy="1570477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猪腹股沟淋巴结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髂内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（腹股沟深淋巴结）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膀胱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084168" y="5048605"/>
            <a:ext cx="2971236" cy="1360169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猪腹股沟浅淋巴结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腹股沟浅淋巴结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阴茎 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包皮憩室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2265579"/>
            <a:ext cx="3087096" cy="232684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883" y="2117578"/>
            <a:ext cx="2173213" cy="2622843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0229" y="2303627"/>
            <a:ext cx="3305175" cy="25527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843808" y="337297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（二）周围免疫器官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淋巴结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）猪常检淋巴结的分布位置</a:t>
            </a:r>
            <a:endParaRPr lang="zh-CN" altLang="en-US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19023" y="4271539"/>
            <a:ext cx="3724275" cy="70064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猪脾脏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前缘 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脾门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胃脾网膜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085734" y="4287518"/>
            <a:ext cx="3724275" cy="70064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羊脾脏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脾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2.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肝门静脉 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食管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9023" y="1181660"/>
            <a:ext cx="3524250" cy="144780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10" y="2901760"/>
            <a:ext cx="3724275" cy="11811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5734" y="1155286"/>
            <a:ext cx="3532318" cy="2707739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-25783" y="5396674"/>
            <a:ext cx="9145016" cy="118110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脾是体内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最大的淋巴器官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脾脏的功能：通过淋巴细胞参与机体的免疫活动；通过巨噬细胞的吞噬作用，消除微生物和异物；脾是体内重要的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造血和贮血器官。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99734" y="195818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（二）周围免疫器官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脾脏</a:t>
            </a:r>
            <a:endParaRPr lang="zh-CN" altLang="en-US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114935" y="3918833"/>
            <a:ext cx="3973753" cy="141306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牛脾脏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脾门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脾和瘤胃粘连区 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前缘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7883" y="1889485"/>
            <a:ext cx="3800475" cy="181927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4169162" y="1930965"/>
            <a:ext cx="4830770" cy="1938992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脾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贴于胃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牛：扁平的长椭圆形，灰蓝色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羊：扁平的三角形，紫红色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猪：长条形，暗红色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马：镰刀形，蓝紫色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99734" y="195818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（二）周围免疫器官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脾脏</a:t>
            </a:r>
            <a:endParaRPr lang="zh-CN" altLang="en-US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1"/>
          <a:srcRect t="6458" r="1569" b="6089"/>
          <a:stretch>
            <a:fillRect/>
          </a:stretch>
        </p:blipFill>
        <p:spPr>
          <a:xfrm>
            <a:off x="1209215" y="1268760"/>
            <a:ext cx="6725570" cy="478976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491880" y="337815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二、免疫细胞</a:t>
            </a:r>
            <a:endParaRPr lang="zh-CN" altLang="en-US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563888" y="288067"/>
            <a:ext cx="26597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三、淋巴</a:t>
            </a:r>
            <a:endParaRPr lang="en-US" altLang="zh-CN" sz="24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（一）淋巴的生成</a:t>
            </a:r>
            <a:endParaRPr lang="zh-CN" altLang="en-US" sz="24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6974" y="1124744"/>
            <a:ext cx="5450051" cy="3691617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99121" y="5124572"/>
            <a:ext cx="8064896" cy="1200329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  淋巴是免疫系统的重要组成部分，又是体液的一种。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淋巴液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来源于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组织液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组织液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来源于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血液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，而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淋巴液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最后又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回到了血液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。三者之间密切关联。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395536" y="5133048"/>
            <a:ext cx="8365366" cy="163121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400" b="1" dirty="0">
                <a:solidFill>
                  <a:schemeClr val="accent5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淋巴生成后，沿着毛细淋巴管到淋巴管，再到淋巴导管，最后经前腔静脉或颈静脉回到血液。</a:t>
            </a:r>
            <a:endParaRPr lang="en-US" altLang="zh-CN" sz="2400" b="1" dirty="0">
              <a:solidFill>
                <a:schemeClr val="accent5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solidFill>
                  <a:schemeClr val="accent5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淋巴的生理意义：调节血浆和组织细胞之间的体液平衡；免疫、防御、屏障作用；回收组织液中的蛋白质；运输脂肪。</a:t>
            </a:r>
            <a:endParaRPr lang="zh-CN" altLang="en-US" sz="2400" b="1" dirty="0">
              <a:solidFill>
                <a:schemeClr val="accent5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026" name="Picture 2" descr="查看源图像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373" y="1281960"/>
            <a:ext cx="4731254" cy="3500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弧形 17"/>
          <p:cNvSpPr/>
          <p:nvPr/>
        </p:nvSpPr>
        <p:spPr>
          <a:xfrm flipH="1" flipV="1">
            <a:off x="2350389" y="1967499"/>
            <a:ext cx="1645547" cy="3012672"/>
          </a:xfrm>
          <a:prstGeom prst="arc">
            <a:avLst>
              <a:gd name="adj1" fmla="val 14614017"/>
              <a:gd name="adj2" fmla="val 6380596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TextBox 10"/>
          <p:cNvSpPr txBox="1"/>
          <p:nvPr/>
        </p:nvSpPr>
        <p:spPr>
          <a:xfrm>
            <a:off x="3563888" y="288067"/>
            <a:ext cx="20409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三、淋巴</a:t>
            </a:r>
            <a:endParaRPr lang="en-US" altLang="zh-CN" sz="24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</a:t>
            </a:r>
            <a:r>
              <a:rPr lang="zh-CN" altLang="en-US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）淋巴管</a:t>
            </a:r>
            <a:endParaRPr lang="zh-CN" altLang="en-US" sz="2400" b="1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" name="文本框 99"/>
          <p:cNvSpPr txBox="1"/>
          <p:nvPr/>
        </p:nvSpPr>
        <p:spPr>
          <a:xfrm>
            <a:off x="606425" y="591820"/>
            <a:ext cx="7874000" cy="60007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356870" algn="l"/>
            <a:r>
              <a:rPr lang="en-US" altLang="zh-CN" sz="2400" b="1">
                <a:latin typeface="Times New Roman" panose="02020603050405020304" pitchFamily="18" charset="0"/>
                <a:ea typeface="宋体" panose="02010600030101010101" pitchFamily="2" charset="-122"/>
              </a:rPr>
              <a:t>                          </a:t>
            </a:r>
            <a:r>
              <a:rPr lang="zh-CN" sz="2400" b="1">
                <a:latin typeface="Times New Roman" panose="02020603050405020304" pitchFamily="18" charset="0"/>
                <a:ea typeface="宋体" panose="02010600030101010101" pitchFamily="2" charset="-122"/>
              </a:rPr>
              <a:t>复习思考题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一、填空题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1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中枢免疫器官包括骨髓、</a:t>
            </a:r>
            <a:r>
              <a:rPr lang="en-US" sz="2400" b="0" u="sng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>
                <a:latin typeface="Times New Roman" panose="02020603050405020304" pitchFamily="18" charset="0"/>
                <a:ea typeface="宋体" panose="02010600030101010101" pitchFamily="2" charset="-122"/>
              </a:rPr>
              <a:t>      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和禽类的</a:t>
            </a:r>
            <a:r>
              <a:rPr lang="en-US" sz="2400" b="0" u="sng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>
                <a:latin typeface="Times New Roman" panose="02020603050405020304" pitchFamily="18" charset="0"/>
                <a:ea typeface="宋体" panose="02010600030101010101" pitchFamily="2" charset="-122"/>
              </a:rPr>
              <a:t>       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2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</a:rPr>
              <a:t>.T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淋巴细胞是在</a:t>
            </a:r>
            <a:r>
              <a:rPr lang="en-US" sz="2400" b="0" u="sng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>
                <a:latin typeface="Times New Roman" panose="02020603050405020304" pitchFamily="18" charset="0"/>
                <a:ea typeface="宋体" panose="02010600030101010101" pitchFamily="2" charset="-122"/>
              </a:rPr>
              <a:t>           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成熟的，其功能是参与细胞免疫；哺乳动物的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淋巴细胞是在</a:t>
            </a:r>
            <a:r>
              <a:rPr lang="en-US" sz="2400" b="0" u="sng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u="sng">
                <a:latin typeface="Times New Roman" panose="02020603050405020304" pitchFamily="18" charset="0"/>
                <a:ea typeface="宋体" panose="02010600030101010101" pitchFamily="2" charset="-122"/>
              </a:rPr>
              <a:t>            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成熟的，其功能是参与体液免疫。二、名词解释单核巨噬细胞系统三、选择题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1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牛腭扁桃体位于（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</a:rPr>
              <a:t>        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A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喉咽部 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口腔部侧壁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舌根部背侧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软腭口腔面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</a:rPr>
              <a:t> E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鼻咽部后背侧壁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2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</a:rPr>
              <a:t>.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位于阔筋膜张肌前缘膝褶中的淋巴结是（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</a:rPr>
              <a:t>    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）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A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腘淋巴结 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髂下淋巴结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髂内淋巴结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腹股沟浅淋巴结</a:t>
            </a:r>
            <a:r>
              <a:rPr lang="en-US" sz="24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</a:rPr>
              <a:t>E</a:t>
            </a:r>
            <a:r>
              <a:rPr lang="zh-CN" sz="2400" b="0">
                <a:latin typeface="Times New Roman" panose="02020603050405020304" pitchFamily="18" charset="0"/>
                <a:ea typeface="宋体" panose="02010600030101010101" pitchFamily="2" charset="-122"/>
              </a:rPr>
              <a:t>腹股沟深淋巴结</a:t>
            </a:r>
            <a:r>
              <a:rPr lang="en-US" sz="2400" b="0">
                <a:latin typeface="Times New Roman" panose="02020603050405020304" pitchFamily="18" charset="0"/>
                <a:ea typeface="宋体" panose="02010600030101010101" pitchFamily="2" charset="-122"/>
              </a:rPr>
              <a:t> </a:t>
            </a:r>
            <a:endParaRPr lang="zh-CN" altLang="en-US"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51205" y="612775"/>
            <a:ext cx="8201660" cy="56311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3.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大多数家畜淋巴结的实质分为外周的皮质和中央的髓质，但皮质和髓质位置颠倒的是（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    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）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A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猪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B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马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C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牛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D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羊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E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犬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4.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母牛乳房临诊检查触诊的淋巴结是（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    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）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A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腹股沟浅淋巴结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B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髂下淋巴结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C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腹股沟深淋巴结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D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咽淋巴结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E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髂内淋巴结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5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.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淋巴结内的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细胞主要位于（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  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）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A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淋巴小结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B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副皮质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C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皮质淋窦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D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髓索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E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髓质淋巴结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6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.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牛脾呈长而扁的椭圆形，位于（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       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）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A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瘤胃背囊左前部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B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瘤胃背囊右前部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C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网胃前方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D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瓣胃右侧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E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瘤胃后方四、简答论述题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1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．血液、组织液、淋巴液三者之间有何关系？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2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．兽医临床和卫生检疫常检的淋巴结有哪些？位置在哪里？</a:t>
            </a:r>
            <a:r>
              <a:rPr lang="en-US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3</a:t>
            </a:r>
            <a:r>
              <a:rPr lang="zh-CN" sz="2400">
                <a:latin typeface="Times New Roman" panose="02020603050405020304" pitchFamily="18" charset="0"/>
                <a:ea typeface="宋体" panose="02010600030101010101" pitchFamily="2" charset="-122"/>
                <a:sym typeface="+mn-ea"/>
              </a:rPr>
              <a:t>．为什么检查淋巴结可以判断动物是否有疾病？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/>
        </p:nvSpPr>
        <p:spPr>
          <a:xfrm>
            <a:off x="901065" y="1687830"/>
            <a:ext cx="6858000" cy="472440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 defTabSz="685800">
              <a:defRPr/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教学目标</a:t>
            </a:r>
            <a:endParaRPr lang="zh-CN" altLang="en-US" sz="28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270510" y="2723515"/>
            <a:ext cx="8291830" cy="244665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9pPr>
          </a:lstStyle>
          <a:p>
            <a:pPr algn="l" defTabSz="685800">
              <a:lnSpc>
                <a:spcPct val="150000"/>
              </a:lnSpc>
              <a:spcBef>
                <a:spcPts val="750"/>
              </a:spcBef>
              <a:defRPr/>
            </a:pPr>
            <a:r>
              <a:rPr lang="zh-CN" altLang="en-US" dirty="0">
                <a:ea typeface="宋体" panose="02010600030101010101" pitchFamily="2" charset="-122"/>
              </a:rPr>
              <a:t>了解免疫系统组成和功能</a:t>
            </a:r>
            <a:endParaRPr lang="zh-CN" altLang="en-US" dirty="0">
              <a:ea typeface="宋体" panose="02010600030101010101" pitchFamily="2" charset="-122"/>
            </a:endParaRPr>
          </a:p>
          <a:p>
            <a:pPr algn="l" defTabSz="685800">
              <a:lnSpc>
                <a:spcPct val="150000"/>
              </a:lnSpc>
              <a:spcBef>
                <a:spcPts val="750"/>
              </a:spcBef>
              <a:defRPr/>
            </a:pPr>
            <a:r>
              <a:rPr lang="zh-CN" altLang="en-US" dirty="0">
                <a:ea typeface="宋体" panose="02010600030101010101" pitchFamily="2" charset="-122"/>
              </a:rPr>
              <a:t>熟识脾脏、淋巴结位置、形态和结构</a:t>
            </a:r>
            <a:endParaRPr lang="zh-CN" altLang="en-US" dirty="0">
              <a:ea typeface="宋体" panose="02010600030101010101" pitchFamily="2" charset="-122"/>
            </a:endParaRPr>
          </a:p>
          <a:p>
            <a:pPr algn="l" defTabSz="685800">
              <a:lnSpc>
                <a:spcPct val="150000"/>
              </a:lnSpc>
              <a:spcBef>
                <a:spcPts val="750"/>
              </a:spcBef>
              <a:defRPr/>
            </a:pPr>
            <a:r>
              <a:rPr lang="zh-CN" altLang="en-US" dirty="0">
                <a:ea typeface="宋体" panose="02010600030101010101" pitchFamily="2" charset="-122"/>
              </a:rPr>
              <a:t>能识别猪、牛常检淋巴结的位置及形态</a:t>
            </a:r>
            <a:endParaRPr lang="en-US" altLang="zh-CN" dirty="0"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20" y="1882718"/>
          <a:ext cx="8572559" cy="421456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1303737"/>
                <a:gridCol w="1932841"/>
                <a:gridCol w="2536778"/>
                <a:gridCol w="1224652"/>
                <a:gridCol w="1574551"/>
              </a:tblGrid>
              <a:tr h="602120">
                <a:tc gridSpan="2"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免疫器官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免疫细胞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601980">
                <a:tc rowSpan="2">
                  <a:txBody>
                    <a:bodyPr/>
                    <a:lstStyle/>
                    <a:p>
                      <a:pPr algn="ctr"/>
                      <a:endParaRPr lang="en-US" altLang="zh-CN" sz="2400" b="1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/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中枢</a:t>
                      </a:r>
                      <a:endParaRPr lang="en-US" altLang="zh-CN" sz="2400" b="1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algn="ctr"/>
                      <a:endParaRPr lang="zh-CN" altLang="en-US" sz="2400" b="1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骨髓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淋巴细胞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T</a:t>
                      </a:r>
                      <a:r>
                        <a:rPr lang="zh-CN" altLang="en-US" sz="2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细胞</a:t>
                      </a:r>
                      <a:endParaRPr lang="zh-CN" altLang="en-US" sz="2400" b="1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B</a:t>
                      </a:r>
                      <a:r>
                        <a:rPr lang="zh-CN" altLang="en-US" sz="2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细胞</a:t>
                      </a:r>
                      <a:endParaRPr lang="zh-CN" altLang="en-US" sz="2400" b="1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602120">
                <a:tc v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胸腺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K</a:t>
                      </a:r>
                      <a:r>
                        <a:rPr lang="zh-CN" altLang="en-US" sz="2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细胞</a:t>
                      </a:r>
                      <a:endParaRPr lang="zh-CN" altLang="en-US" sz="2400" b="1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NK</a:t>
                      </a:r>
                      <a:r>
                        <a:rPr lang="zh-CN" altLang="en-US" sz="2400" b="1" baseline="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宋体" panose="02010600030101010101" pitchFamily="2" charset="-122"/>
                        </a:rPr>
                        <a:t>细胞</a:t>
                      </a:r>
                      <a:endParaRPr lang="zh-CN" altLang="en-US" sz="2400" b="1" baseline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宋体" panose="02010600030101010101" pitchFamily="2" charset="-12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02120">
                <a:tc rowSpan="4"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周围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淋巴结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单核巨噬细胞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601980">
                <a:tc v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脾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抗原提呈细胞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02120">
                <a:tc v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扁桃体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dirty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粒性白细胞</a:t>
                      </a:r>
                      <a:endParaRPr lang="zh-CN" altLang="en-US" sz="2400" b="1" dirty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602120">
                <a:tc v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血淋巴结</a:t>
                      </a:r>
                      <a:endParaRPr lang="zh-CN" altLang="en-US" sz="2400" b="1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400" dirty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2400" b="1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文本框 9"/>
          <p:cNvSpPr txBox="1"/>
          <p:nvPr/>
        </p:nvSpPr>
        <p:spPr>
          <a:xfrm>
            <a:off x="3551527" y="1052736"/>
            <a:ext cx="201930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/>
              <a:t>免疫系统组成</a:t>
            </a:r>
            <a:endParaRPr lang="zh-CN" altLang="en-US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mj\Desktop\images\135198302_14582052669721n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811" y="1988840"/>
            <a:ext cx="3735693" cy="433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7504" y="1988840"/>
            <a:ext cx="6531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骨髓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存在于骨髓腔和骨松质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红骨髓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可以生成血液中的一切血细胞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淋巴细胞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在骨髓中分化、成熟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43808" y="332656"/>
            <a:ext cx="29546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一、免疫器官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（一）中枢免疫器官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骨髓</a:t>
            </a:r>
            <a:endParaRPr lang="zh-CN" altLang="en-US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4643" y="1138413"/>
            <a:ext cx="3471095" cy="400511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1619" y="1109142"/>
            <a:ext cx="4330374" cy="4330374"/>
          </a:xfrm>
          <a:prstGeom prst="rect">
            <a:avLst/>
          </a:prstGeom>
        </p:spPr>
      </p:pic>
      <p:sp>
        <p:nvSpPr>
          <p:cNvPr id="14" name="椭圆 13"/>
          <p:cNvSpPr/>
          <p:nvPr/>
        </p:nvSpPr>
        <p:spPr>
          <a:xfrm>
            <a:off x="6228184" y="3140968"/>
            <a:ext cx="1763688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899593" y="5641640"/>
            <a:ext cx="7742400" cy="955711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胸腺既是淋巴器官，又是内分泌器官。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T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淋巴细胞在此分化、成熟。胸腺在性成熟以后逐渐退化，但不消失。</a:t>
            </a:r>
            <a:endParaRPr lang="zh-CN" altLang="en-US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699792" y="76021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（一）中枢免疫器官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胸腺</a:t>
            </a:r>
            <a:endParaRPr lang="zh-CN" altLang="en-US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502923" y="5491191"/>
            <a:ext cx="8316415" cy="115618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腔上囊又称法氏囊，是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淋巴细胞成熟的器官，哺乳动物没有腔上囊，而胚胎时期的肝和骨髓有类似鸟类腔上囊的功能。</a:t>
            </a:r>
            <a:endParaRPr lang="zh-CN" altLang="en-US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212" y="1439543"/>
            <a:ext cx="5055389" cy="3791542"/>
          </a:xfrm>
          <a:prstGeom prst="rect">
            <a:avLst/>
          </a:prstGeom>
        </p:spPr>
      </p:pic>
      <p:sp>
        <p:nvSpPr>
          <p:cNvPr id="12" name="椭圆 11"/>
          <p:cNvSpPr/>
          <p:nvPr/>
        </p:nvSpPr>
        <p:spPr>
          <a:xfrm>
            <a:off x="4013059" y="3244568"/>
            <a:ext cx="648072" cy="504056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文本框 7"/>
          <p:cNvSpPr txBox="1"/>
          <p:nvPr/>
        </p:nvSpPr>
        <p:spPr>
          <a:xfrm>
            <a:off x="2843808" y="337297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（一）中枢免疫器官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法氏囊</a:t>
            </a:r>
            <a:endParaRPr lang="zh-CN" altLang="en-US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53048" y="1579980"/>
            <a:ext cx="2225744" cy="2767664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569" y="1505771"/>
            <a:ext cx="2688535" cy="2841873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43508" y="4326256"/>
            <a:ext cx="8856984" cy="93037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淋巴结多呈圆形或椭圆形，灰白或黄白色；位于淋巴管径路上，多位于凹窝或隐藏之处，大小不一、形态不一</a:t>
            </a:r>
            <a:r>
              <a:rPr lang="zh-CN" altLang="en-US" sz="2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52862" y="5488022"/>
            <a:ext cx="7776864" cy="110624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淋巴结是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体内最重要、分布广泛的免疫器官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；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淋巴结是重要的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造血器官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，可以产生淋巴细胞。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43808" y="337297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（二）周围免疫器官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淋巴结</a:t>
            </a:r>
            <a:endParaRPr lang="zh-CN" altLang="en-US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504" y="2132499"/>
            <a:ext cx="2967340" cy="2448272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658" y="2132499"/>
            <a:ext cx="2794929" cy="2448271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3516" y="2255489"/>
            <a:ext cx="2761658" cy="2232605"/>
          </a:xfrm>
          <a:prstGeom prst="rect">
            <a:avLst/>
          </a:prstGeom>
        </p:spPr>
      </p:pic>
      <p:sp>
        <p:nvSpPr>
          <p:cNvPr id="15" name="矩形 14"/>
          <p:cNvSpPr/>
          <p:nvPr/>
        </p:nvSpPr>
        <p:spPr>
          <a:xfrm>
            <a:off x="467544" y="4964374"/>
            <a:ext cx="2516994" cy="127293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猪下颌淋巴结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下颌淋巴结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腮腺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515746" y="5120350"/>
            <a:ext cx="2314752" cy="62486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猪肩前淋巴结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361706" y="5094029"/>
            <a:ext cx="2314752" cy="624866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猪股前淋巴结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43808" y="337297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（二）周围免疫器官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淋巴结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）猪常检淋巴结的分布位置</a:t>
            </a:r>
            <a:endParaRPr lang="zh-CN" altLang="en-US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467544" y="4964374"/>
            <a:ext cx="2314752" cy="118897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猪腘淋巴结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腘淋巴结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股二头肌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331398" y="4964374"/>
            <a:ext cx="2314752" cy="118897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猪胃淋巴结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胃门淋巴结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胃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3.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肝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557874" y="5048606"/>
            <a:ext cx="2314752" cy="978662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猪肾门淋巴结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肾门淋巴结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/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肾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7873" y="2090737"/>
            <a:ext cx="2171700" cy="26765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296" y="2214561"/>
            <a:ext cx="3248025" cy="242887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283031"/>
            <a:ext cx="2857500" cy="234315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843808" y="337297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（二）周围免疫器官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淋巴结</a:t>
            </a:r>
            <a:endParaRPr lang="en-US" altLang="zh-CN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）猪常检淋巴结的分布位置</a:t>
            </a:r>
            <a:endParaRPr lang="zh-CN" altLang="en-US" sz="2400" dirty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5aaf0560-24ef-4808-a6e6-3fa199d78bc8}"/>
</p:tagLst>
</file>

<file path=ppt/theme/theme1.xml><?xml version="1.0" encoding="utf-8"?>
<a:theme xmlns:a="http://schemas.openxmlformats.org/drawingml/2006/main" name="主题1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主题1</Template>
  <TotalTime>0</TotalTime>
  <Words>1712</Words>
  <Application>WPS 演示</Application>
  <PresentationFormat>全屏显示(4:3)</PresentationFormat>
  <Paragraphs>204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28" baseType="lpstr">
      <vt:lpstr>Arial</vt:lpstr>
      <vt:lpstr>宋体</vt:lpstr>
      <vt:lpstr>Wingdings</vt:lpstr>
      <vt:lpstr>Calibri</vt:lpstr>
      <vt:lpstr>Arial</vt:lpstr>
      <vt:lpstr>Times New Roman</vt:lpstr>
      <vt:lpstr>楷体</vt:lpstr>
      <vt:lpstr>微软雅黑</vt:lpstr>
      <vt:lpstr>Arial Unicode MS</vt:lpstr>
      <vt:lpstr>主题1</vt:lpstr>
      <vt:lpstr>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caomanman</dc:creator>
  <cp:lastModifiedBy>周生生</cp:lastModifiedBy>
  <cp:revision>72</cp:revision>
  <dcterms:created xsi:type="dcterms:W3CDTF">2020-11-08T15:44:00Z</dcterms:created>
  <dcterms:modified xsi:type="dcterms:W3CDTF">2020-11-21T15:18:13Z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