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handoutMasterIdLst>
    <p:handoutMasterId r:id="rId13"/>
  </p:handoutMasterIdLst>
  <p:sldIdLst>
    <p:sldId id="286" r:id="rId2"/>
    <p:sldId id="261" r:id="rId3"/>
    <p:sldId id="260" r:id="rId4"/>
    <p:sldId id="264" r:id="rId5"/>
    <p:sldId id="265" r:id="rId6"/>
    <p:sldId id="287" r:id="rId7"/>
    <p:sldId id="288" r:id="rId8"/>
    <p:sldId id="266" r:id="rId9"/>
    <p:sldId id="267" r:id="rId10"/>
    <p:sldId id="318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24" y="-1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928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B2DDAA-B3D8-48BD-B51E-EB42048466FC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8C75F4-052C-45F3-8D15-ED8DF32200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11978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6CE312-C24B-41C7-92C1-1949B525A42A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56A4FB-EF23-45A3-9644-E21A5DBC73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3625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075" descr="610174_90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-3317"/>
          <a:stretch/>
        </p:blipFill>
        <p:spPr bwMode="auto">
          <a:xfrm>
            <a:off x="2627784" y="3535602"/>
            <a:ext cx="4513865" cy="3123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108693" y="90872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2116480" y="2924944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702C4276-68BD-4EA0-8D83-20921FFDD090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10" name="矩形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矩形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矩形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直接连接符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直接连接符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矩形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椭圆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椭圆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椭圆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椭圆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椭圆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DD4057DF-D607-47A4-B484-9E3E4FE4468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0" name="TextBox 29"/>
          <p:cNvSpPr txBox="1"/>
          <p:nvPr userDrawn="1"/>
        </p:nvSpPr>
        <p:spPr>
          <a:xfrm>
            <a:off x="6525502" y="6457890"/>
            <a:ext cx="26184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1">
                    <a:lumMod val="7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广东省高州农业学校</a:t>
            </a:r>
            <a:endParaRPr lang="zh-CN" altLang="en-US" sz="2000" b="1" dirty="0">
              <a:solidFill>
                <a:schemeClr val="accent1">
                  <a:lumMod val="7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31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92" y="26729"/>
            <a:ext cx="1354058" cy="134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TextBox 34"/>
          <p:cNvSpPr txBox="1"/>
          <p:nvPr userDrawn="1"/>
        </p:nvSpPr>
        <p:spPr>
          <a:xfrm>
            <a:off x="6052189" y="26729"/>
            <a:ext cx="3024336" cy="46166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隶书" panose="02010509060101010101" pitchFamily="49" charset="-122"/>
                <a:ea typeface="隶书" panose="02010509060101010101" pitchFamily="49" charset="-122"/>
              </a:rPr>
              <a:t>宠物养护与疾病防治</a:t>
            </a:r>
            <a:endParaRPr lang="zh-CN" altLang="en-US" sz="2400" b="1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dirty="0" smtClean="0"/>
              <a:t>单击此处编辑母版标题样式</a:t>
            </a:r>
            <a:endParaRPr kumimoji="0" lang="en-US" dirty="0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 dirty="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6291112" y="6418374"/>
            <a:ext cx="25464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1">
                    <a:lumMod val="7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广东省高州农业学校</a:t>
            </a:r>
            <a:endParaRPr lang="zh-CN" altLang="en-US" sz="2000" b="1" dirty="0">
              <a:solidFill>
                <a:schemeClr val="accent1">
                  <a:lumMod val="7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6052189" y="26729"/>
            <a:ext cx="3024336" cy="461665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隶书" panose="02010509060101010101" pitchFamily="49" charset="-122"/>
                <a:ea typeface="隶书" panose="02010509060101010101" pitchFamily="49" charset="-122"/>
              </a:rPr>
              <a:t>宠物养护与疾病防治</a:t>
            </a:r>
            <a:endParaRPr lang="zh-CN" altLang="en-US" sz="2400" b="1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92" y="26729"/>
            <a:ext cx="1354058" cy="134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702C4276-68BD-4EA0-8D83-20921FFDD090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直接连接符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直接连接符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矩形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椭圆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椭圆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椭圆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椭圆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椭圆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直接连接符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DD4057DF-D607-47A4-B484-9E3E4FE4468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椭圆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内容占位符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3" name="页脚占位符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椭圆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直接连接符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日期占位符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02C4276-68BD-4EA0-8D83-20921FFDD090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椭圆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DD4057DF-D607-47A4-B484-9E3E4FE4468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55776" y="692696"/>
            <a:ext cx="6172200" cy="958258"/>
          </a:xfrm>
        </p:spPr>
        <p:txBody>
          <a:bodyPr>
            <a:normAutofit fontScale="90000"/>
          </a:bodyPr>
          <a:lstStyle/>
          <a:p>
            <a:r>
              <a:rPr lang="zh-CN" altLang="en-US" sz="3600" dirty="0" smtClean="0"/>
              <a:t>项目四 </a:t>
            </a:r>
            <a:r>
              <a:rPr lang="zh-CN" altLang="zh-CN" sz="3600" dirty="0" smtClean="0"/>
              <a:t>犬</a:t>
            </a:r>
            <a:r>
              <a:rPr lang="zh-CN" altLang="zh-CN" sz="3600" dirty="0"/>
              <a:t>猫常见内科</a:t>
            </a:r>
            <a:r>
              <a:rPr lang="zh-CN" altLang="zh-CN" sz="3600" dirty="0" smtClean="0"/>
              <a:t>疾病</a:t>
            </a:r>
            <a:r>
              <a:rPr lang="zh-CN" altLang="en-US" sz="3600" dirty="0" smtClean="0"/>
              <a:t>的防治</a:t>
            </a:r>
            <a:endParaRPr lang="zh-CN" altLang="en-US" sz="36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63688" y="2420888"/>
            <a:ext cx="6848008" cy="1371600"/>
          </a:xfrm>
        </p:spPr>
        <p:txBody>
          <a:bodyPr/>
          <a:lstStyle/>
          <a:p>
            <a:r>
              <a:rPr lang="en-US" altLang="zh-CN" sz="3600" dirty="0" smtClean="0"/>
              <a:t>      </a:t>
            </a:r>
            <a:r>
              <a:rPr lang="zh-CN" altLang="zh-CN" sz="3600" dirty="0" smtClean="0"/>
              <a:t>任务</a:t>
            </a:r>
            <a:r>
              <a:rPr lang="en-US" altLang="zh-CN" sz="3600" dirty="0" smtClean="0"/>
              <a:t>2</a:t>
            </a:r>
            <a:r>
              <a:rPr lang="zh-CN" altLang="zh-CN" sz="3600" dirty="0" smtClean="0"/>
              <a:t> </a:t>
            </a:r>
            <a:r>
              <a:rPr lang="en-US" altLang="zh-CN" sz="3600" dirty="0" smtClean="0"/>
              <a:t> </a:t>
            </a:r>
            <a:r>
              <a:rPr lang="zh-CN" altLang="zh-CN" sz="3600" dirty="0" smtClean="0"/>
              <a:t>呼吸系统疾病</a:t>
            </a:r>
            <a:r>
              <a:rPr lang="zh-CN" altLang="en-US" sz="3600" dirty="0" smtClean="0"/>
              <a:t>的防治</a:t>
            </a:r>
            <a:endParaRPr lang="zh-CN" altLang="zh-CN" sz="3600" dirty="0" smtClean="0"/>
          </a:p>
          <a:p>
            <a:endParaRPr lang="zh-CN" altLang="zh-CN" sz="3600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806487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ad67fc157f14ec51972b431a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4" t="4092" r="1905" b="49431"/>
          <a:stretch/>
        </p:blipFill>
        <p:spPr bwMode="auto">
          <a:xfrm>
            <a:off x="683568" y="3802743"/>
            <a:ext cx="7431088" cy="2656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4284" y="1916832"/>
            <a:ext cx="1485200" cy="1993125"/>
          </a:xfrm>
          <a:prstGeom prst="rect">
            <a:avLst/>
          </a:prstGeom>
        </p:spPr>
      </p:pic>
      <p:sp>
        <p:nvSpPr>
          <p:cNvPr id="6" name="文本框 1"/>
          <p:cNvSpPr txBox="1"/>
          <p:nvPr/>
        </p:nvSpPr>
        <p:spPr>
          <a:xfrm>
            <a:off x="3286804" y="2332458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rgbClr val="09B3AF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谢谢观看</a:t>
            </a:r>
            <a:endParaRPr lang="zh-CN" altLang="en-US" sz="4800" b="1" dirty="0">
              <a:solidFill>
                <a:srgbClr val="09B3AF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2580327" y="3371856"/>
            <a:ext cx="416780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2800" dirty="0">
                <a:solidFill>
                  <a:srgbClr val="88988A"/>
                </a:solidFill>
              </a:rPr>
              <a:t>THANKS FOR COMING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389778">
            <a:off x="6372239" y="2216438"/>
            <a:ext cx="1707898" cy="180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435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2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907704" y="908720"/>
            <a:ext cx="6172200" cy="1894362"/>
          </a:xfrm>
        </p:spPr>
        <p:txBody>
          <a:bodyPr>
            <a:normAutofit/>
          </a:bodyPr>
          <a:lstStyle/>
          <a:p>
            <a:pPr algn="ctr"/>
            <a:r>
              <a:rPr lang="zh-CN" altLang="zh-CN" sz="6000" dirty="0"/>
              <a:t>感</a:t>
            </a:r>
            <a:r>
              <a:rPr lang="en-US" altLang="zh-CN" sz="6000" dirty="0"/>
              <a:t>   </a:t>
            </a:r>
            <a:r>
              <a:rPr lang="zh-CN" altLang="zh-CN" sz="6000" dirty="0"/>
              <a:t>冒</a:t>
            </a:r>
            <a:endParaRPr lang="zh-CN" altLang="en-US" sz="6000" dirty="0"/>
          </a:p>
        </p:txBody>
      </p:sp>
    </p:spTree>
    <p:extLst>
      <p:ext uri="{BB962C8B-B14F-4D97-AF65-F5344CB8AC3E}">
        <p14:creationId xmlns:p14="http://schemas.microsoft.com/office/powerpoint/2010/main" val="9748623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b="1" dirty="0" smtClean="0"/>
              <a:t>概述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03232" cy="487375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dirty="0"/>
              <a:t> </a:t>
            </a:r>
            <a:r>
              <a:rPr lang="zh-CN" altLang="zh-CN" b="1" dirty="0"/>
              <a:t>感冒是以</a:t>
            </a:r>
            <a:r>
              <a:rPr lang="zh-CN" altLang="zh-CN" b="1" dirty="0">
                <a:solidFill>
                  <a:srgbClr val="FF0000"/>
                </a:solidFill>
              </a:rPr>
              <a:t>上呼吸道黏膜炎症为主症</a:t>
            </a:r>
            <a:r>
              <a:rPr lang="zh-CN" altLang="zh-CN" b="1" dirty="0"/>
              <a:t>的急性全身性疾病。</a:t>
            </a:r>
            <a:r>
              <a:rPr lang="zh-CN" altLang="zh-CN" b="1" dirty="0">
                <a:solidFill>
                  <a:srgbClr val="FF0000"/>
                </a:solidFill>
              </a:rPr>
              <a:t>临床特征是体温突然升高，打喷嚏、羞明流泪，伴发结膜炎和鼻炎</a:t>
            </a:r>
            <a:r>
              <a:rPr lang="zh-CN" altLang="zh-CN" b="1" dirty="0" smtClean="0">
                <a:solidFill>
                  <a:srgbClr val="FF0000"/>
                </a:solidFill>
              </a:rPr>
              <a:t>。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zh-CN" b="1" dirty="0" smtClean="0"/>
              <a:t>本</a:t>
            </a:r>
            <a:r>
              <a:rPr lang="zh-CN" altLang="zh-CN" b="1" dirty="0"/>
              <a:t>病多发生在早春晚秋气候多变的季节，是呼吸器官的常发病，尤以幼龄犬、猫多发。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9462292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zh-CN" b="1" dirty="0"/>
              <a:t>病因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75240" cy="487375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FF0000"/>
                </a:solidFill>
              </a:rPr>
              <a:t> </a:t>
            </a:r>
            <a:r>
              <a:rPr lang="en-US" altLang="zh-CN" b="1" dirty="0">
                <a:solidFill>
                  <a:srgbClr val="FF0000"/>
                </a:solidFill>
              </a:rPr>
              <a:t>(1)</a:t>
            </a:r>
            <a:r>
              <a:rPr lang="zh-CN" altLang="zh-CN" b="1" dirty="0">
                <a:solidFill>
                  <a:srgbClr val="FF0000"/>
                </a:solidFill>
              </a:rPr>
              <a:t>管理不当，突然遭受寒冷刺激是本病最常见的原因。</a:t>
            </a:r>
            <a:r>
              <a:rPr lang="zh-CN" altLang="zh-CN" b="1" dirty="0"/>
              <a:t>如圈舍条件差，防寒保暖能力差，受贼风侵袭，潮湿阴冷，垫草长久不换，运动后被雨淋风吹等。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</a:rPr>
              <a:t>(2)</a:t>
            </a:r>
            <a:r>
              <a:rPr lang="zh-CN" altLang="zh-CN" b="1" dirty="0">
                <a:solidFill>
                  <a:srgbClr val="FF0000"/>
                </a:solidFill>
              </a:rPr>
              <a:t>长途运输，过度劳累，营养不良等，造成机体抵抗力下降，可促进本病的发生。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92534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zh-CN" b="1" dirty="0"/>
              <a:t>症状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859216" cy="487375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FF0000"/>
                </a:solidFill>
              </a:rPr>
              <a:t>本病常在遭受寒冷作用后突然发病</a:t>
            </a:r>
            <a:r>
              <a:rPr lang="zh-CN" altLang="zh-CN" b="1" dirty="0" smtClean="0">
                <a:solidFill>
                  <a:srgbClr val="FF0000"/>
                </a:solidFill>
              </a:rPr>
              <a:t>。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zh-CN" b="1" dirty="0" smtClean="0"/>
              <a:t>精神</a:t>
            </a:r>
            <a:r>
              <a:rPr lang="zh-CN" altLang="zh-CN" b="1" dirty="0"/>
              <a:t>沉郁，表情淡漠，食欲减退或废绝；眼半闭，结膜充血潮红伴轻度肿胀，羞明流泪多眵。体温升高，脉搏增数，呼吸加快，往往伴有咳嗽。初流水样鼻液，后变浓稠。呈现鼻黏膜充血、肿胀，鼻黏膜发痒，常有前肢抓鼻等鼻炎症状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zh-CN" altLang="zh-CN" b="1" dirty="0" smtClean="0"/>
              <a:t>严重</a:t>
            </a:r>
            <a:r>
              <a:rPr lang="zh-CN" altLang="zh-CN" b="1" dirty="0"/>
              <a:t>时畏寒怕冷，拱腰战栗。胸部听诊，肺泡呼吸音增强，心音增强，心跳加快。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311732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800" y="1150938"/>
            <a:ext cx="8229600" cy="981918"/>
          </a:xfrm>
          <a:ln>
            <a:miter/>
          </a:ln>
        </p:spPr>
        <p:txBody>
          <a:bodyPr>
            <a:normAutofit fontScale="90000"/>
          </a:bodyPr>
          <a:lstStyle/>
          <a:p>
            <a:r>
              <a:rPr lang="zh-CN" altLang="en-US" b="1" noProof="1">
                <a:solidFill>
                  <a:srgbClr val="00B050"/>
                </a:solidFill>
              </a:rPr>
              <a:t>感冒与一些传染性的疾病的初期症状有很多相似之处，要注意区分： 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173288"/>
            <a:ext cx="8229600" cy="4308475"/>
          </a:xfrm>
          <a:ln>
            <a:miter/>
          </a:ln>
        </p:spPr>
        <p:txBody>
          <a:bodyPr>
            <a:normAutofit fontScale="97500"/>
          </a:bodyPr>
          <a:lstStyle/>
          <a:p>
            <a:r>
              <a:rPr lang="zh-CN" altLang="en-US" sz="2800" b="1" noProof="1">
                <a:solidFill>
                  <a:srgbClr val="FF0000"/>
                </a:solidFill>
              </a:rPr>
              <a:t>感冒症状详解：</a:t>
            </a:r>
            <a:r>
              <a:rPr lang="zh-CN" altLang="en-US" b="1" noProof="1"/>
              <a:t> </a:t>
            </a:r>
          </a:p>
          <a:p>
            <a:r>
              <a:rPr lang="zh-CN" altLang="en-US" b="1" noProof="1">
                <a:solidFill>
                  <a:schemeClr val="tx1"/>
                </a:solidFill>
              </a:rPr>
              <a:t>1、精神不好，打蔫，喜欢趴着；（这似乎是所有不舒服的共同表现） </a:t>
            </a:r>
          </a:p>
          <a:p>
            <a:r>
              <a:rPr lang="zh-CN" altLang="en-US" b="1" noProof="1">
                <a:solidFill>
                  <a:schemeClr val="tx1"/>
                </a:solidFill>
              </a:rPr>
              <a:t>2、鼻子流水样鼻涕；（注意是水样，而不是脓性或是有颜色的） </a:t>
            </a:r>
          </a:p>
          <a:p>
            <a:r>
              <a:rPr lang="zh-CN" altLang="en-US" b="1" noProof="1">
                <a:solidFill>
                  <a:schemeClr val="tx1"/>
                </a:solidFill>
              </a:rPr>
              <a:t>3、打喷嚏和咳嗽；（咳嗽这点与犬瘟、犬副流感、支气管炎非常相似） </a:t>
            </a:r>
          </a:p>
          <a:p>
            <a:r>
              <a:rPr lang="zh-CN" altLang="en-US" b="1" noProof="1">
                <a:solidFill>
                  <a:schemeClr val="tx1"/>
                </a:solidFill>
              </a:rPr>
              <a:t>4、眼结膜充血，流泪，食欲不振；（这点也与犬瘟相似） </a:t>
            </a:r>
          </a:p>
          <a:p>
            <a:r>
              <a:rPr lang="zh-CN" altLang="en-US" b="1" noProof="1">
                <a:solidFill>
                  <a:schemeClr val="tx1"/>
                </a:solidFill>
              </a:rPr>
              <a:t>5、体温升高，一般为39~40°C；（成犬的直肠测正常体温是37.5~38.5°C，幼犬38~39°C） </a:t>
            </a:r>
          </a:p>
        </p:txBody>
      </p:sp>
    </p:spTree>
    <p:extLst>
      <p:ext uri="{BB962C8B-B14F-4D97-AF65-F5344CB8AC3E}">
        <p14:creationId xmlns:p14="http://schemas.microsoft.com/office/powerpoint/2010/main" val="40672008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标题 1"/>
          <p:cNvSpPr>
            <a:spLocks noGrp="1" noChangeArrowheads="1"/>
          </p:cNvSpPr>
          <p:nvPr>
            <p:ph type="title"/>
          </p:nvPr>
        </p:nvSpPr>
        <p:spPr>
          <a:xfrm>
            <a:off x="457200" y="611188"/>
            <a:ext cx="8229600" cy="644525"/>
          </a:xfrm>
        </p:spPr>
        <p:txBody>
          <a:bodyPr/>
          <a:lstStyle/>
          <a:p>
            <a:pPr algn="ctr"/>
            <a:r>
              <a:rPr lang="zh-CN" altLang="en-US" b="1" dirty="0" smtClean="0">
                <a:solidFill>
                  <a:srgbClr val="00B050"/>
                </a:solidFill>
              </a:rPr>
              <a:t>相似病症与感冒的区别之处：</a:t>
            </a:r>
          </a:p>
        </p:txBody>
      </p:sp>
      <p:sp>
        <p:nvSpPr>
          <p:cNvPr id="7170" name="内容占位符 2"/>
          <p:cNvSpPr>
            <a:spLocks noGrp="1" noChangeArrowheads="1"/>
          </p:cNvSpPr>
          <p:nvPr>
            <p:ph idx="1"/>
          </p:nvPr>
        </p:nvSpPr>
        <p:spPr>
          <a:xfrm>
            <a:off x="249238" y="1706563"/>
            <a:ext cx="8715249" cy="4811712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b="1" dirty="0" smtClean="0">
                <a:solidFill>
                  <a:srgbClr val="0070C0"/>
                </a:solidFill>
              </a:rPr>
              <a:t>1、鼻炎：</a:t>
            </a:r>
            <a:r>
              <a:rPr lang="zh-CN" altLang="en-US" b="1" dirty="0" smtClean="0">
                <a:solidFill>
                  <a:schemeClr val="tx1"/>
                </a:solidFill>
              </a:rPr>
              <a:t>体温不升高，鼻黏膜红肿，鼻液呈脓样或是有血；</a:t>
            </a:r>
            <a:r>
              <a:rPr lang="zh-CN" altLang="en-US" b="1" dirty="0" smtClean="0"/>
              <a:t> </a:t>
            </a:r>
          </a:p>
          <a:p>
            <a:pPr>
              <a:lnSpc>
                <a:spcPct val="120000"/>
              </a:lnSpc>
            </a:pPr>
            <a:r>
              <a:rPr lang="zh-CN" altLang="en-US" b="1" dirty="0" smtClean="0">
                <a:solidFill>
                  <a:srgbClr val="0070C0"/>
                </a:solidFill>
              </a:rPr>
              <a:t>2、鼻窦炎</a:t>
            </a:r>
            <a:r>
              <a:rPr lang="zh-CN" altLang="en-US" b="1" dirty="0" smtClean="0"/>
              <a:t>：</a:t>
            </a:r>
            <a:r>
              <a:rPr lang="zh-CN" altLang="en-US" b="1" dirty="0" smtClean="0">
                <a:solidFill>
                  <a:schemeClr val="tx1"/>
                </a:solidFill>
              </a:rPr>
              <a:t>狗狗口鼻有臭气，鼻窦肿痛，体温不高；</a:t>
            </a:r>
            <a:r>
              <a:rPr lang="zh-CN" altLang="en-US" b="1" dirty="0" smtClean="0"/>
              <a:t> </a:t>
            </a:r>
          </a:p>
          <a:p>
            <a:pPr>
              <a:lnSpc>
                <a:spcPct val="120000"/>
              </a:lnSpc>
            </a:pPr>
            <a:r>
              <a:rPr lang="zh-CN" altLang="en-US" b="1" dirty="0" smtClean="0">
                <a:solidFill>
                  <a:srgbClr val="0070C0"/>
                </a:solidFill>
              </a:rPr>
              <a:t>3、犬瘟热：</a:t>
            </a:r>
            <a:r>
              <a:rPr lang="zh-CN" altLang="en-US" b="1" dirty="0" smtClean="0">
                <a:solidFill>
                  <a:schemeClr val="tx1"/>
                </a:solidFill>
              </a:rPr>
              <a:t>体温升高到40~41°C，且呈双相热（就是先烧几天，体温慢慢下降，经过7天左右然后再发烧），眼睛有黏性分泌物； </a:t>
            </a:r>
          </a:p>
          <a:p>
            <a:pPr>
              <a:lnSpc>
                <a:spcPct val="120000"/>
              </a:lnSpc>
            </a:pPr>
            <a:r>
              <a:rPr lang="zh-CN" altLang="en-US" b="1" dirty="0" smtClean="0">
                <a:solidFill>
                  <a:srgbClr val="0070C0"/>
                </a:solidFill>
              </a:rPr>
              <a:t>4、犬副流感：</a:t>
            </a:r>
            <a:r>
              <a:rPr lang="zh-CN" altLang="en-US" b="1" dirty="0" smtClean="0">
                <a:solidFill>
                  <a:schemeClr val="tx1"/>
                </a:solidFill>
              </a:rPr>
              <a:t>有传染性，咳嗽非常剧烈，扁桃体红肿，流脓性鼻液； </a:t>
            </a:r>
          </a:p>
          <a:p>
            <a:pPr>
              <a:lnSpc>
                <a:spcPct val="120000"/>
              </a:lnSpc>
            </a:pPr>
            <a:r>
              <a:rPr lang="zh-CN" altLang="en-US" b="1" dirty="0" smtClean="0">
                <a:solidFill>
                  <a:srgbClr val="0070C0"/>
                </a:solidFill>
              </a:rPr>
              <a:t>5、支气管炎：</a:t>
            </a:r>
            <a:r>
              <a:rPr lang="zh-CN" altLang="en-US" b="1" dirty="0" smtClean="0">
                <a:solidFill>
                  <a:schemeClr val="tx1"/>
                </a:solidFill>
              </a:rPr>
              <a:t>剧烈的短咳、干咳。</a:t>
            </a:r>
          </a:p>
        </p:txBody>
      </p:sp>
    </p:spTree>
    <p:extLst>
      <p:ext uri="{BB962C8B-B14F-4D97-AF65-F5344CB8AC3E}">
        <p14:creationId xmlns:p14="http://schemas.microsoft.com/office/powerpoint/2010/main" val="35340515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zh-CN" b="1" dirty="0"/>
              <a:t>诊断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03232" cy="487375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b="1" dirty="0"/>
              <a:t>本病的诊断依据是受寒冷作用后突然发病，呈现</a:t>
            </a:r>
            <a:r>
              <a:rPr lang="zh-CN" altLang="zh-CN" b="1" dirty="0">
                <a:solidFill>
                  <a:srgbClr val="FF0000"/>
                </a:solidFill>
              </a:rPr>
              <a:t>体温升高，咳嗽及流鼻液等上呼吸道轻度炎症症状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zh-CN" altLang="zh-CN" b="1" dirty="0" smtClean="0"/>
              <a:t>必要</a:t>
            </a:r>
            <a:r>
              <a:rPr lang="zh-CN" altLang="zh-CN" b="1" dirty="0"/>
              <a:t>时进行治疗性诊断，</a:t>
            </a:r>
            <a:r>
              <a:rPr lang="zh-CN" altLang="zh-CN" b="1" dirty="0">
                <a:solidFill>
                  <a:srgbClr val="FF0000"/>
                </a:solidFill>
              </a:rPr>
              <a:t>应用解热剂迅速治愈，即可诊断为感冒。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93982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zh-CN" b="1" dirty="0"/>
              <a:t>治疗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75240" cy="487375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FF0000"/>
                </a:solidFill>
              </a:rPr>
              <a:t>治疗原则：解热镇痛、法风散寒、防止继发感染。</a:t>
            </a:r>
          </a:p>
          <a:p>
            <a:pPr>
              <a:lnSpc>
                <a:spcPct val="150000"/>
              </a:lnSpc>
            </a:pPr>
            <a:r>
              <a:rPr lang="en-US" altLang="zh-CN" b="1" dirty="0"/>
              <a:t>   </a:t>
            </a:r>
            <a:r>
              <a:rPr lang="zh-CN" altLang="zh-CN" b="1" dirty="0"/>
              <a:t>肌肉注射</a:t>
            </a:r>
            <a:r>
              <a:rPr lang="en-US" altLang="zh-CN" b="1" dirty="0"/>
              <a:t>30%</a:t>
            </a:r>
            <a:r>
              <a:rPr lang="zh-CN" altLang="zh-CN" b="1" dirty="0"/>
              <a:t>安乃近、复方氨基比林或柴胡注射液，每次量犬</a:t>
            </a:r>
            <a:r>
              <a:rPr lang="en-US" altLang="zh-CN" b="1" dirty="0"/>
              <a:t>1~5mL</a:t>
            </a:r>
            <a:r>
              <a:rPr lang="zh-CN" altLang="zh-CN" b="1" dirty="0"/>
              <a:t>，猫</a:t>
            </a:r>
            <a:r>
              <a:rPr lang="en-US" altLang="zh-CN" b="1" dirty="0"/>
              <a:t>0.5~1mL</a:t>
            </a:r>
            <a:r>
              <a:rPr lang="zh-CN" altLang="zh-CN" b="1" dirty="0"/>
              <a:t>，每日</a:t>
            </a:r>
            <a:r>
              <a:rPr lang="en-US" altLang="zh-CN" b="1" dirty="0"/>
              <a:t>2</a:t>
            </a:r>
            <a:r>
              <a:rPr lang="zh-CN" altLang="zh-CN" b="1" dirty="0"/>
              <a:t>次。</a:t>
            </a:r>
          </a:p>
          <a:p>
            <a:pPr>
              <a:lnSpc>
                <a:spcPct val="150000"/>
              </a:lnSpc>
            </a:pPr>
            <a:r>
              <a:rPr lang="en-US" altLang="zh-CN" b="1" dirty="0"/>
              <a:t>   </a:t>
            </a:r>
            <a:r>
              <a:rPr lang="zh-CN" altLang="zh-CN" b="1" dirty="0"/>
              <a:t>为防止继发感染，可适当配合应用抗生素或磺胺类药物。为控制病毒感染，可选用病毒唑、病毒灵及板蓝根冲剂、感冒冲剂等。可适当配合使用维生素</a:t>
            </a:r>
            <a:r>
              <a:rPr lang="en-US" altLang="zh-CN" b="1" dirty="0"/>
              <a:t>C</a:t>
            </a:r>
            <a:r>
              <a:rPr lang="zh-CN" altLang="zh-CN" b="1" dirty="0"/>
              <a:t>、地塞米松等。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74621682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凸显">
  <a:themeElements>
    <a:clrScheme name="凸显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凸显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凸显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560</TotalTime>
  <Words>451</Words>
  <Application>Microsoft Office PowerPoint</Application>
  <PresentationFormat>全屏显示(4:3)</PresentationFormat>
  <Paragraphs>35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凸显</vt:lpstr>
      <vt:lpstr>项目四 犬猫常见内科疾病的防治</vt:lpstr>
      <vt:lpstr>感   冒</vt:lpstr>
      <vt:lpstr>概述</vt:lpstr>
      <vt:lpstr>病因</vt:lpstr>
      <vt:lpstr>症状</vt:lpstr>
      <vt:lpstr>感冒与一些传染性的疾病的初期症状有很多相似之处，要注意区分： </vt:lpstr>
      <vt:lpstr>相似病症与感冒的区别之处：</vt:lpstr>
      <vt:lpstr>诊断</vt:lpstr>
      <vt:lpstr>治疗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丁晓</dc:creator>
  <cp:lastModifiedBy>丁晓</cp:lastModifiedBy>
  <cp:revision>23</cp:revision>
  <dcterms:created xsi:type="dcterms:W3CDTF">2020-08-23T01:44:59Z</dcterms:created>
  <dcterms:modified xsi:type="dcterms:W3CDTF">2021-01-28T05:24:26Z</dcterms:modified>
</cp:coreProperties>
</file>