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5" d="100"/>
          <a:sy n="65" d="100"/>
        </p:scale>
        <p:origin x="-1524"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Ref idx="1001">
        <a:schemeClr val="bg1"/>
      </p:bgRef>
    </p:bg>
    <p:spTree>
      <p:nvGrpSpPr>
        <p:cNvPr id="1" name=""/>
        <p:cNvGrpSpPr/>
        <p:nvPr/>
      </p:nvGrpSpPr>
      <p:grpSpPr>
        <a:xfrm>
          <a:off x="0" y="0"/>
          <a:ext cx="0" cy="0"/>
          <a:chOff x="0" y="0"/>
          <a:chExt cx="0" cy="0"/>
        </a:xfrm>
      </p:grpSpPr>
      <p:pic>
        <p:nvPicPr>
          <p:cNvPr id="33" name="图片 3075" descr="610174_90"/>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1" b="-3317"/>
          <a:stretch/>
        </p:blipFill>
        <p:spPr bwMode="auto">
          <a:xfrm>
            <a:off x="2627784" y="3535602"/>
            <a:ext cx="4513865" cy="3123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标题 7"/>
          <p:cNvSpPr>
            <a:spLocks noGrp="1"/>
          </p:cNvSpPr>
          <p:nvPr>
            <p:ph type="ctrTitle"/>
          </p:nvPr>
        </p:nvSpPr>
        <p:spPr>
          <a:xfrm>
            <a:off x="2108693" y="908720"/>
            <a:ext cx="6172200" cy="1894362"/>
          </a:xfrm>
        </p:spPr>
        <p:txBody>
          <a:bodyPr/>
          <a:lstStyle>
            <a:lvl1pPr>
              <a:defRPr b="1"/>
            </a:lvl1pPr>
          </a:lstStyle>
          <a:p>
            <a:r>
              <a:rPr kumimoji="0" lang="zh-CN" altLang="en-US" smtClean="0"/>
              <a:t>单击此处编辑母版标题样式</a:t>
            </a:r>
            <a:endParaRPr kumimoji="0" lang="en-US"/>
          </a:p>
        </p:txBody>
      </p:sp>
      <p:sp>
        <p:nvSpPr>
          <p:cNvPr id="9" name="副标题 8"/>
          <p:cNvSpPr>
            <a:spLocks noGrp="1"/>
          </p:cNvSpPr>
          <p:nvPr>
            <p:ph type="subTitle" idx="1"/>
          </p:nvPr>
        </p:nvSpPr>
        <p:spPr>
          <a:xfrm>
            <a:off x="2116480" y="2924944"/>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28" name="日期占位符 27"/>
          <p:cNvSpPr>
            <a:spLocks noGrp="1"/>
          </p:cNvSpPr>
          <p:nvPr>
            <p:ph type="dt" sz="half" idx="10"/>
          </p:nvPr>
        </p:nvSpPr>
        <p:spPr bwMode="auto">
          <a:xfrm rot="5400000">
            <a:off x="7764621" y="1174097"/>
            <a:ext cx="2286000" cy="381000"/>
          </a:xfrm>
        </p:spPr>
        <p:txBody>
          <a:bodyPr/>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17" name="页脚占位符 16"/>
          <p:cNvSpPr>
            <a:spLocks noGrp="1"/>
          </p:cNvSpPr>
          <p:nvPr>
            <p:ph type="ftr" sz="quarter" idx="11"/>
          </p:nvPr>
        </p:nvSpPr>
        <p:spPr bwMode="auto">
          <a:xfrm rot="5400000">
            <a:off x="7077269" y="4181669"/>
            <a:ext cx="3657600" cy="384048"/>
          </a:xfrm>
        </p:spPr>
        <p:txBody>
          <a:bodyPr/>
          <a:lstStyle/>
          <a:p>
            <a:endParaRPr lang="zh-CN" altLang="en-US" dirty="0">
              <a:solidFill>
                <a:srgbClr val="575F6D"/>
              </a:solidFill>
            </a:endParaRPr>
          </a:p>
        </p:txBody>
      </p:sp>
      <p:sp>
        <p:nvSpPr>
          <p:cNvPr id="10" name="矩形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2" name="矩形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4" name="矩形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9" name="矩形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1" name="直接连接符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8" name="直接连接符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20" name="直接连接符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6" name="直接连接符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5" name="直接连接符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22" name="直接连接符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27" name="矩形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1" name="椭圆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3" name="椭圆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4" name="椭圆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6" name="椭圆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5" name="椭圆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9" name="灯片编号占位符 28"/>
          <p:cNvSpPr>
            <a:spLocks noGrp="1"/>
          </p:cNvSpPr>
          <p:nvPr>
            <p:ph type="sldNum" sz="quarter" idx="12"/>
          </p:nvPr>
        </p:nvSpPr>
        <p:spPr bwMode="auto">
          <a:xfrm>
            <a:off x="1325544" y="4928702"/>
            <a:ext cx="609600" cy="517524"/>
          </a:xfrm>
        </p:spPr>
        <p:txBody>
          <a:bodyPr/>
          <a:lstStyle/>
          <a:p>
            <a:fld id="{DD4057DF-D607-47A4-B484-9E3E4FE4468A}" type="slidenum">
              <a:rPr lang="zh-CN" altLang="en-US" smtClean="0"/>
              <a:pPr/>
              <a:t>‹#›</a:t>
            </a:fld>
            <a:endParaRPr lang="zh-CN" altLang="en-US"/>
          </a:p>
        </p:txBody>
      </p:sp>
      <p:sp>
        <p:nvSpPr>
          <p:cNvPr id="30" name="TextBox 29"/>
          <p:cNvSpPr txBox="1"/>
          <p:nvPr userDrawn="1"/>
        </p:nvSpPr>
        <p:spPr>
          <a:xfrm>
            <a:off x="6525502" y="6457890"/>
            <a:ext cx="2618498" cy="400110"/>
          </a:xfrm>
          <a:prstGeom prst="rect">
            <a:avLst/>
          </a:prstGeom>
          <a:noFill/>
        </p:spPr>
        <p:txBody>
          <a:bodyPr wrap="square" rtlCol="0">
            <a:spAutoFit/>
          </a:bodyPr>
          <a:lstStyle/>
          <a:p>
            <a:r>
              <a:rPr lang="zh-CN" altLang="en-US" sz="2000" b="1" dirty="0">
                <a:solidFill>
                  <a:srgbClr val="FE8637">
                    <a:lumMod val="75000"/>
                  </a:srgbClr>
                </a:solidFill>
                <a:latin typeface="隶书" panose="02010509060101010101" pitchFamily="49" charset="-122"/>
                <a:ea typeface="隶书" panose="02010509060101010101" pitchFamily="49" charset="-122"/>
              </a:rPr>
              <a:t>广东省高州农业学校</a:t>
            </a:r>
            <a:endParaRPr lang="zh-CN" altLang="en-US" sz="2000" b="1" dirty="0">
              <a:solidFill>
                <a:srgbClr val="FE8637">
                  <a:lumMod val="75000"/>
                </a:srgbClr>
              </a:solidFill>
              <a:latin typeface="隶书" panose="02010509060101010101" pitchFamily="49" charset="-122"/>
              <a:ea typeface="隶书" panose="02010509060101010101" pitchFamily="49" charset="-122"/>
            </a:endParaRPr>
          </a:p>
        </p:txBody>
      </p:sp>
      <p:pic>
        <p:nvPicPr>
          <p:cNvPr id="31"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0592" y="26729"/>
            <a:ext cx="1354058" cy="13409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5" name="TextBox 34"/>
          <p:cNvSpPr txBox="1"/>
          <p:nvPr userDrawn="1"/>
        </p:nvSpPr>
        <p:spPr>
          <a:xfrm>
            <a:off x="6052189" y="26729"/>
            <a:ext cx="3024336" cy="461665"/>
          </a:xfrm>
          <a:prstGeom prst="rect">
            <a:avLst/>
          </a:prstGeom>
          <a:blipFill>
            <a:blip r:embed="rId4"/>
            <a:tile tx="0" ty="0" sx="100000" sy="100000" flip="none" algn="tl"/>
          </a:blipFill>
          <a:effectLst>
            <a:glow rad="139700">
              <a:schemeClr val="accent1">
                <a:satMod val="175000"/>
                <a:alpha val="40000"/>
              </a:schemeClr>
            </a:glow>
          </a:effectLst>
        </p:spPr>
        <p:txBody>
          <a:bodyPr wrap="square" rtlCol="0">
            <a:spAutoFit/>
          </a:bodyPr>
          <a:lstStyle/>
          <a:p>
            <a:r>
              <a:rPr lang="zh-CN" altLang="en-US" sz="2400" b="1" dirty="0">
                <a:solidFill>
                  <a:prstClr val="black"/>
                </a:solidFill>
                <a:latin typeface="隶书" panose="02010509060101010101" pitchFamily="49" charset="-122"/>
                <a:ea typeface="隶书" panose="02010509060101010101" pitchFamily="49" charset="-122"/>
              </a:rPr>
              <a:t>宠物养护与疾病防治</a:t>
            </a:r>
            <a:endParaRPr lang="zh-CN" altLang="en-US" sz="2400" b="1" dirty="0">
              <a:solidFill>
                <a:prstClr val="black"/>
              </a:solidFill>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64331823"/>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5" name="页脚占位符 4"/>
          <p:cNvSpPr>
            <a:spLocks noGrp="1"/>
          </p:cNvSpPr>
          <p:nvPr>
            <p:ph type="ftr" sz="quarter" idx="11"/>
          </p:nvPr>
        </p:nvSpPr>
        <p:spPr/>
        <p:txBody>
          <a:bodyPr/>
          <a:lstStyle/>
          <a:p>
            <a:endParaRPr lang="zh-CN" altLang="en-US">
              <a:solidFill>
                <a:srgbClr val="575F6D"/>
              </a:solidFill>
            </a:endParaRPr>
          </a:p>
        </p:txBody>
      </p:sp>
      <p:sp>
        <p:nvSpPr>
          <p:cNvPr id="6" name="灯片编号占位符 5"/>
          <p:cNvSpPr>
            <a:spLocks noGrp="1"/>
          </p:cNvSpPr>
          <p:nvPr>
            <p:ph type="sldNum" sz="quarter" idx="12"/>
          </p:nvPr>
        </p:nvSpPr>
        <p:spPr/>
        <p:txBody>
          <a:bodyPr/>
          <a:lstStyle/>
          <a:p>
            <a:fld id="{DD4057DF-D607-47A4-B484-9E3E4FE4468A}" type="slidenum">
              <a:rPr lang="zh-CN" altLang="en-US" smtClean="0"/>
              <a:pPr/>
              <a:t>‹#›</a:t>
            </a:fld>
            <a:endParaRPr lang="zh-CN" altLang="en-US"/>
          </a:p>
        </p:txBody>
      </p:sp>
    </p:spTree>
    <p:extLst>
      <p:ext uri="{BB962C8B-B14F-4D97-AF65-F5344CB8AC3E}">
        <p14:creationId xmlns:p14="http://schemas.microsoft.com/office/powerpoint/2010/main" val="6702454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9"/>
            <a:ext cx="1676400"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019800" cy="5851525"/>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5" name="页脚占位符 4"/>
          <p:cNvSpPr>
            <a:spLocks noGrp="1"/>
          </p:cNvSpPr>
          <p:nvPr>
            <p:ph type="ftr" sz="quarter" idx="11"/>
          </p:nvPr>
        </p:nvSpPr>
        <p:spPr/>
        <p:txBody>
          <a:bodyPr/>
          <a:lstStyle/>
          <a:p>
            <a:endParaRPr lang="zh-CN" altLang="en-US">
              <a:solidFill>
                <a:srgbClr val="575F6D"/>
              </a:solidFill>
            </a:endParaRPr>
          </a:p>
        </p:txBody>
      </p:sp>
      <p:sp>
        <p:nvSpPr>
          <p:cNvPr id="6" name="灯片编号占位符 5"/>
          <p:cNvSpPr>
            <a:spLocks noGrp="1"/>
          </p:cNvSpPr>
          <p:nvPr>
            <p:ph type="sldNum" sz="quarter" idx="12"/>
          </p:nvPr>
        </p:nvSpPr>
        <p:spPr/>
        <p:txBody>
          <a:bodyPr/>
          <a:lstStyle/>
          <a:p>
            <a:fld id="{DD4057DF-D607-47A4-B484-9E3E4FE4468A}" type="slidenum">
              <a:rPr lang="zh-CN" altLang="en-US" smtClean="0"/>
              <a:pPr/>
              <a:t>‹#›</a:t>
            </a:fld>
            <a:endParaRPr lang="zh-CN" altLang="en-US"/>
          </a:p>
        </p:txBody>
      </p:sp>
    </p:spTree>
    <p:extLst>
      <p:ext uri="{BB962C8B-B14F-4D97-AF65-F5344CB8AC3E}">
        <p14:creationId xmlns:p14="http://schemas.microsoft.com/office/powerpoint/2010/main" val="23274513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dirty="0" smtClean="0"/>
              <a:t>单击此处编辑母版标题样式</a:t>
            </a:r>
            <a:endParaRPr kumimoji="0" lang="en-US" dirty="0"/>
          </a:p>
        </p:txBody>
      </p:sp>
      <p:sp>
        <p:nvSpPr>
          <p:cNvPr id="8" name="内容占位符 7"/>
          <p:cNvSpPr>
            <a:spLocks noGrp="1"/>
          </p:cNvSpPr>
          <p:nvPr>
            <p:ph sz="quarter" idx="1"/>
          </p:nvPr>
        </p:nvSpPr>
        <p:spPr>
          <a:xfrm>
            <a:off x="457200" y="1600200"/>
            <a:ext cx="7467600" cy="4873752"/>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4"/>
          </p:nvPr>
        </p:nvSpPr>
        <p:spPr/>
        <p:txBody>
          <a:bodyPr rtlCol="0"/>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9" name="灯片编号占位符 8"/>
          <p:cNvSpPr>
            <a:spLocks noGrp="1"/>
          </p:cNvSpPr>
          <p:nvPr>
            <p:ph type="sldNum" sz="quarter" idx="15"/>
          </p:nvPr>
        </p:nvSpPr>
        <p:spPr/>
        <p:txBody>
          <a:bodyPr rtlCol="0"/>
          <a:lstStyle/>
          <a:p>
            <a:fld id="{DD4057DF-D607-47A4-B484-9E3E4FE4468A}" type="slidenum">
              <a:rPr lang="zh-CN" altLang="en-US" smtClean="0"/>
              <a:pPr/>
              <a:t>‹#›</a:t>
            </a:fld>
            <a:endParaRPr lang="zh-CN" altLang="en-US"/>
          </a:p>
        </p:txBody>
      </p:sp>
      <p:sp>
        <p:nvSpPr>
          <p:cNvPr id="10" name="页脚占位符 9"/>
          <p:cNvSpPr>
            <a:spLocks noGrp="1"/>
          </p:cNvSpPr>
          <p:nvPr>
            <p:ph type="ftr" sz="quarter" idx="16"/>
          </p:nvPr>
        </p:nvSpPr>
        <p:spPr/>
        <p:txBody>
          <a:bodyPr rtlCol="0"/>
          <a:lstStyle/>
          <a:p>
            <a:endParaRPr lang="zh-CN" altLang="en-US" dirty="0">
              <a:solidFill>
                <a:srgbClr val="575F6D"/>
              </a:solidFill>
            </a:endParaRPr>
          </a:p>
        </p:txBody>
      </p:sp>
      <p:sp>
        <p:nvSpPr>
          <p:cNvPr id="11" name="TextBox 10"/>
          <p:cNvSpPr txBox="1"/>
          <p:nvPr userDrawn="1"/>
        </p:nvSpPr>
        <p:spPr>
          <a:xfrm>
            <a:off x="6291112" y="6418374"/>
            <a:ext cx="2546489" cy="400110"/>
          </a:xfrm>
          <a:prstGeom prst="rect">
            <a:avLst/>
          </a:prstGeom>
          <a:noFill/>
        </p:spPr>
        <p:txBody>
          <a:bodyPr wrap="square" rtlCol="0">
            <a:spAutoFit/>
          </a:bodyPr>
          <a:lstStyle/>
          <a:p>
            <a:r>
              <a:rPr lang="zh-CN" altLang="en-US" sz="2000" b="1" dirty="0">
                <a:solidFill>
                  <a:srgbClr val="FE8637">
                    <a:lumMod val="75000"/>
                  </a:srgbClr>
                </a:solidFill>
                <a:latin typeface="隶书" panose="02010509060101010101" pitchFamily="49" charset="-122"/>
                <a:ea typeface="隶书" panose="02010509060101010101" pitchFamily="49" charset="-122"/>
              </a:rPr>
              <a:t>广东省高州农业学校</a:t>
            </a:r>
            <a:endParaRPr lang="zh-CN" altLang="en-US" sz="2000" b="1" dirty="0">
              <a:solidFill>
                <a:srgbClr val="FE8637">
                  <a:lumMod val="75000"/>
                </a:srgbClr>
              </a:solidFill>
              <a:latin typeface="隶书" panose="02010509060101010101" pitchFamily="49" charset="-122"/>
              <a:ea typeface="隶书" panose="02010509060101010101" pitchFamily="49" charset="-122"/>
            </a:endParaRPr>
          </a:p>
        </p:txBody>
      </p:sp>
      <p:sp>
        <p:nvSpPr>
          <p:cNvPr id="13" name="TextBox 12"/>
          <p:cNvSpPr txBox="1"/>
          <p:nvPr userDrawn="1"/>
        </p:nvSpPr>
        <p:spPr>
          <a:xfrm>
            <a:off x="6052189" y="26729"/>
            <a:ext cx="3024336" cy="461665"/>
          </a:xfrm>
          <a:prstGeom prst="rect">
            <a:avLst/>
          </a:prstGeom>
          <a:blipFill>
            <a:blip r:embed="rId2"/>
            <a:tile tx="0" ty="0" sx="100000" sy="100000" flip="none" algn="tl"/>
          </a:blipFill>
          <a:effectLst>
            <a:glow rad="139700">
              <a:schemeClr val="accent1">
                <a:satMod val="175000"/>
                <a:alpha val="40000"/>
              </a:schemeClr>
            </a:glow>
          </a:effectLst>
        </p:spPr>
        <p:txBody>
          <a:bodyPr wrap="square" rtlCol="0">
            <a:spAutoFit/>
          </a:bodyPr>
          <a:lstStyle/>
          <a:p>
            <a:r>
              <a:rPr lang="zh-CN" altLang="en-US" sz="2400" b="1" dirty="0">
                <a:solidFill>
                  <a:prstClr val="black"/>
                </a:solidFill>
                <a:latin typeface="隶书" panose="02010509060101010101" pitchFamily="49" charset="-122"/>
                <a:ea typeface="隶书" panose="02010509060101010101" pitchFamily="49" charset="-122"/>
              </a:rPr>
              <a:t>宠物养护与疾病防治</a:t>
            </a:r>
            <a:endParaRPr lang="zh-CN" altLang="en-US" sz="2400" b="1" dirty="0">
              <a:solidFill>
                <a:prstClr val="black"/>
              </a:solidFill>
              <a:latin typeface="隶书" panose="02010509060101010101" pitchFamily="49" charset="-122"/>
              <a:ea typeface="隶书" panose="02010509060101010101" pitchFamily="49" charset="-122"/>
            </a:endParaRPr>
          </a:p>
        </p:txBody>
      </p:sp>
      <p:pic>
        <p:nvPicPr>
          <p:cNvPr id="14"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0592" y="26729"/>
            <a:ext cx="1354058" cy="13409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738162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Ref idx="1001">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2286000" y="2895600"/>
            <a:ext cx="6172200" cy="2053590"/>
          </a:xfrm>
        </p:spPr>
        <p:txBody>
          <a:bodyPr/>
          <a:lstStyle>
            <a:lvl1pPr algn="l">
              <a:buNone/>
              <a:defRPr sz="3000" b="1" cap="small" baseline="0"/>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bwMode="auto">
          <a:xfrm rot="5400000">
            <a:off x="7763256" y="1170432"/>
            <a:ext cx="2286000" cy="381000"/>
          </a:xfrm>
        </p:spPr>
        <p:txBody>
          <a:bodyPr/>
          <a:lstStyle/>
          <a:p>
            <a:fld id="{702C4276-68BD-4EA0-8D83-20921FFDD090}" type="datetimeFigureOut">
              <a:rPr lang="zh-CN" altLang="en-US" smtClean="0">
                <a:solidFill>
                  <a:srgbClr val="FFF39D"/>
                </a:solidFill>
              </a:rPr>
              <a:pPr/>
              <a:t>2021/1/28</a:t>
            </a:fld>
            <a:endParaRPr lang="zh-CN" altLang="en-US">
              <a:solidFill>
                <a:srgbClr val="FFF39D"/>
              </a:solidFill>
            </a:endParaRPr>
          </a:p>
        </p:txBody>
      </p:sp>
      <p:sp>
        <p:nvSpPr>
          <p:cNvPr id="5" name="页脚占位符 4"/>
          <p:cNvSpPr>
            <a:spLocks noGrp="1"/>
          </p:cNvSpPr>
          <p:nvPr>
            <p:ph type="ftr" sz="quarter" idx="11"/>
          </p:nvPr>
        </p:nvSpPr>
        <p:spPr bwMode="auto">
          <a:xfrm rot="5400000">
            <a:off x="7077456" y="4178808"/>
            <a:ext cx="3657600" cy="384048"/>
          </a:xfrm>
        </p:spPr>
        <p:txBody>
          <a:bodyPr/>
          <a:lstStyle/>
          <a:p>
            <a:endParaRPr lang="zh-CN" altLang="en-US">
              <a:solidFill>
                <a:srgbClr val="FFF39D"/>
              </a:solidFill>
            </a:endParaRPr>
          </a:p>
        </p:txBody>
      </p:sp>
      <p:sp>
        <p:nvSpPr>
          <p:cNvPr id="9" name="矩形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0" name="矩形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1" name="矩形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2" name="矩形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3" name="直接连接符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14" name="直接连接符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15" name="直接连接符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16" name="直接连接符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17" name="直接连接符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18" name="矩形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19" name="椭圆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0" name="椭圆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1" name="椭圆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2" name="椭圆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3" name="椭圆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6" name="直接连接符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6" name="灯片编号占位符 5"/>
          <p:cNvSpPr>
            <a:spLocks noGrp="1"/>
          </p:cNvSpPr>
          <p:nvPr>
            <p:ph type="sldNum" sz="quarter" idx="12"/>
          </p:nvPr>
        </p:nvSpPr>
        <p:spPr bwMode="auto">
          <a:xfrm>
            <a:off x="1340616" y="4928702"/>
            <a:ext cx="609600" cy="517524"/>
          </a:xfrm>
        </p:spPr>
        <p:txBody>
          <a:bodyPr/>
          <a:lstStyle/>
          <a:p>
            <a:fld id="{DD4057DF-D607-47A4-B484-9E3E4FE4468A}" type="slidenum">
              <a:rPr lang="zh-CN" altLang="en-US" smtClean="0"/>
              <a:pPr/>
              <a:t>‹#›</a:t>
            </a:fld>
            <a:endParaRPr lang="zh-CN" altLang="en-US"/>
          </a:p>
        </p:txBody>
      </p:sp>
    </p:spTree>
    <p:extLst>
      <p:ext uri="{BB962C8B-B14F-4D97-AF65-F5344CB8AC3E}">
        <p14:creationId xmlns:p14="http://schemas.microsoft.com/office/powerpoint/2010/main" val="1919254513"/>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5" name="日期占位符 4"/>
          <p:cNvSpPr>
            <a:spLocks noGrp="1"/>
          </p:cNvSpPr>
          <p:nvPr>
            <p:ph type="dt" sz="half" idx="10"/>
          </p:nvPr>
        </p:nvSpPr>
        <p:spPr/>
        <p:txBody>
          <a:bodyPr/>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6" name="页脚占位符 5"/>
          <p:cNvSpPr>
            <a:spLocks noGrp="1"/>
          </p:cNvSpPr>
          <p:nvPr>
            <p:ph type="ftr" sz="quarter" idx="11"/>
          </p:nvPr>
        </p:nvSpPr>
        <p:spPr/>
        <p:txBody>
          <a:bodyPr/>
          <a:lstStyle/>
          <a:p>
            <a:endParaRPr lang="zh-CN" altLang="en-US">
              <a:solidFill>
                <a:srgbClr val="575F6D"/>
              </a:solidFill>
            </a:endParaRPr>
          </a:p>
        </p:txBody>
      </p:sp>
      <p:sp>
        <p:nvSpPr>
          <p:cNvPr id="7" name="灯片编号占位符 6"/>
          <p:cNvSpPr>
            <a:spLocks noGrp="1"/>
          </p:cNvSpPr>
          <p:nvPr>
            <p:ph type="sldNum" sz="quarter" idx="12"/>
          </p:nvPr>
        </p:nvSpPr>
        <p:spPr/>
        <p:txBody>
          <a:bodyPr/>
          <a:lstStyle/>
          <a:p>
            <a:fld id="{DD4057DF-D607-47A4-B484-9E3E4FE4468A}" type="slidenum">
              <a:rPr lang="zh-CN" altLang="en-US" smtClean="0"/>
              <a:pPr/>
              <a:t>‹#›</a:t>
            </a:fld>
            <a:endParaRPr lang="zh-CN" altLang="en-US"/>
          </a:p>
        </p:txBody>
      </p:sp>
      <p:sp>
        <p:nvSpPr>
          <p:cNvPr id="9" name="内容占位符 8"/>
          <p:cNvSpPr>
            <a:spLocks noGrp="1"/>
          </p:cNvSpPr>
          <p:nvPr>
            <p:ph sz="quarter" idx="1"/>
          </p:nvPr>
        </p:nvSpPr>
        <p:spPr>
          <a:xfrm>
            <a:off x="457200" y="1600200"/>
            <a:ext cx="36576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1" name="内容占位符 10"/>
          <p:cNvSpPr>
            <a:spLocks noGrp="1"/>
          </p:cNvSpPr>
          <p:nvPr>
            <p:ph sz="quarter" idx="2"/>
          </p:nvPr>
        </p:nvSpPr>
        <p:spPr>
          <a:xfrm>
            <a:off x="4270248" y="1600200"/>
            <a:ext cx="36576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extLst>
      <p:ext uri="{BB962C8B-B14F-4D97-AF65-F5344CB8AC3E}">
        <p14:creationId xmlns:p14="http://schemas.microsoft.com/office/powerpoint/2010/main" val="24170383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7543800" cy="1143000"/>
          </a:xfrm>
        </p:spPr>
        <p:txBody>
          <a:bodyPr anchor="b"/>
          <a:lstStyle>
            <a:lvl1pPr>
              <a:defRPr/>
            </a:lvl1pPr>
          </a:lstStyle>
          <a:p>
            <a:r>
              <a:rPr kumimoji="0" lang="zh-CN" altLang="en-US" smtClean="0"/>
              <a:t>单击此处编辑母版标题样式</a:t>
            </a:r>
            <a:endParaRPr kumimoji="0" lang="en-US"/>
          </a:p>
        </p:txBody>
      </p:sp>
      <p:sp>
        <p:nvSpPr>
          <p:cNvPr id="7" name="日期占位符 6"/>
          <p:cNvSpPr>
            <a:spLocks noGrp="1"/>
          </p:cNvSpPr>
          <p:nvPr>
            <p:ph type="dt" sz="half" idx="10"/>
          </p:nvPr>
        </p:nvSpPr>
        <p:spPr/>
        <p:txBody>
          <a:bodyPr/>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8" name="页脚占位符 7"/>
          <p:cNvSpPr>
            <a:spLocks noGrp="1"/>
          </p:cNvSpPr>
          <p:nvPr>
            <p:ph type="ftr" sz="quarter" idx="11"/>
          </p:nvPr>
        </p:nvSpPr>
        <p:spPr/>
        <p:txBody>
          <a:bodyPr/>
          <a:lstStyle/>
          <a:p>
            <a:endParaRPr lang="zh-CN" altLang="en-US">
              <a:solidFill>
                <a:srgbClr val="575F6D"/>
              </a:solidFill>
            </a:endParaRPr>
          </a:p>
        </p:txBody>
      </p:sp>
      <p:sp>
        <p:nvSpPr>
          <p:cNvPr id="9" name="灯片编号占位符 8"/>
          <p:cNvSpPr>
            <a:spLocks noGrp="1"/>
          </p:cNvSpPr>
          <p:nvPr>
            <p:ph type="sldNum" sz="quarter" idx="12"/>
          </p:nvPr>
        </p:nvSpPr>
        <p:spPr/>
        <p:txBody>
          <a:bodyPr/>
          <a:lstStyle/>
          <a:p>
            <a:fld id="{DD4057DF-D607-47A4-B484-9E3E4FE4468A}" type="slidenum">
              <a:rPr lang="zh-CN" altLang="en-US" smtClean="0"/>
              <a:pPr/>
              <a:t>‹#›</a:t>
            </a:fld>
            <a:endParaRPr lang="zh-CN" altLang="en-US"/>
          </a:p>
        </p:txBody>
      </p:sp>
      <p:sp>
        <p:nvSpPr>
          <p:cNvPr id="11" name="内容占位符 10"/>
          <p:cNvSpPr>
            <a:spLocks noGrp="1"/>
          </p:cNvSpPr>
          <p:nvPr>
            <p:ph sz="quarter" idx="2"/>
          </p:nvPr>
        </p:nvSpPr>
        <p:spPr>
          <a:xfrm>
            <a:off x="457200" y="2362200"/>
            <a:ext cx="3657600" cy="38862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3" name="内容占位符 12"/>
          <p:cNvSpPr>
            <a:spLocks noGrp="1"/>
          </p:cNvSpPr>
          <p:nvPr>
            <p:ph sz="quarter" idx="4"/>
          </p:nvPr>
        </p:nvSpPr>
        <p:spPr>
          <a:xfrm>
            <a:off x="4371975" y="2362200"/>
            <a:ext cx="3657600" cy="38862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2" name="文本占位符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zh-CN" altLang="en-US" smtClean="0"/>
              <a:t>单击此处编辑母版文本样式</a:t>
            </a:r>
          </a:p>
        </p:txBody>
      </p:sp>
      <p:sp>
        <p:nvSpPr>
          <p:cNvPr id="14" name="文本占位符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zh-CN" altLang="en-US" smtClean="0"/>
              <a:t>单击此处编辑母版文本样式</a:t>
            </a:r>
          </a:p>
        </p:txBody>
      </p:sp>
    </p:spTree>
    <p:extLst>
      <p:ext uri="{BB962C8B-B14F-4D97-AF65-F5344CB8AC3E}">
        <p14:creationId xmlns:p14="http://schemas.microsoft.com/office/powerpoint/2010/main" val="20858967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6" name="日期占位符 5"/>
          <p:cNvSpPr>
            <a:spLocks noGrp="1"/>
          </p:cNvSpPr>
          <p:nvPr>
            <p:ph type="dt" sz="half" idx="10"/>
          </p:nvPr>
        </p:nvSpPr>
        <p:spPr/>
        <p:txBody>
          <a:bodyPr rtlCol="0"/>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7" name="灯片编号占位符 6"/>
          <p:cNvSpPr>
            <a:spLocks noGrp="1"/>
          </p:cNvSpPr>
          <p:nvPr>
            <p:ph type="sldNum" sz="quarter" idx="11"/>
          </p:nvPr>
        </p:nvSpPr>
        <p:spPr/>
        <p:txBody>
          <a:bodyPr rtlCol="0"/>
          <a:lstStyle/>
          <a:p>
            <a:fld id="{DD4057DF-D607-47A4-B484-9E3E4FE4468A}" type="slidenum">
              <a:rPr lang="zh-CN" altLang="en-US" smtClean="0"/>
              <a:pPr/>
              <a:t>‹#›</a:t>
            </a:fld>
            <a:endParaRPr lang="zh-CN" altLang="en-US"/>
          </a:p>
        </p:txBody>
      </p:sp>
      <p:sp>
        <p:nvSpPr>
          <p:cNvPr id="8" name="页脚占位符 7"/>
          <p:cNvSpPr>
            <a:spLocks noGrp="1"/>
          </p:cNvSpPr>
          <p:nvPr>
            <p:ph type="ftr" sz="quarter" idx="12"/>
          </p:nvPr>
        </p:nvSpPr>
        <p:spPr/>
        <p:txBody>
          <a:bodyPr rtlCol="0"/>
          <a:lstStyle/>
          <a:p>
            <a:endParaRPr lang="zh-CN" altLang="en-US">
              <a:solidFill>
                <a:srgbClr val="575F6D"/>
              </a:solidFill>
            </a:endParaRPr>
          </a:p>
        </p:txBody>
      </p:sp>
    </p:spTree>
    <p:extLst>
      <p:ext uri="{BB962C8B-B14F-4D97-AF65-F5344CB8AC3E}">
        <p14:creationId xmlns:p14="http://schemas.microsoft.com/office/powerpoint/2010/main" val="41723226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3" name="页脚占位符 2"/>
          <p:cNvSpPr>
            <a:spLocks noGrp="1"/>
          </p:cNvSpPr>
          <p:nvPr>
            <p:ph type="ftr" sz="quarter" idx="11"/>
          </p:nvPr>
        </p:nvSpPr>
        <p:spPr/>
        <p:txBody>
          <a:bodyPr/>
          <a:lstStyle/>
          <a:p>
            <a:endParaRPr lang="zh-CN" altLang="en-US">
              <a:solidFill>
                <a:srgbClr val="575F6D"/>
              </a:solidFill>
            </a:endParaRPr>
          </a:p>
        </p:txBody>
      </p:sp>
      <p:sp>
        <p:nvSpPr>
          <p:cNvPr id="4" name="灯片编号占位符 3"/>
          <p:cNvSpPr>
            <a:spLocks noGrp="1"/>
          </p:cNvSpPr>
          <p:nvPr>
            <p:ph type="sldNum" sz="quarter" idx="12"/>
          </p:nvPr>
        </p:nvSpPr>
        <p:spPr/>
        <p:txBody>
          <a:bodyPr/>
          <a:lstStyle/>
          <a:p>
            <a:fld id="{DD4057DF-D607-47A4-B484-9E3E4FE4468A}" type="slidenum">
              <a:rPr lang="zh-CN" altLang="en-US" smtClean="0"/>
              <a:pPr/>
              <a:t>‹#›</a:t>
            </a:fld>
            <a:endParaRPr lang="zh-CN" altLang="en-US"/>
          </a:p>
        </p:txBody>
      </p:sp>
    </p:spTree>
    <p:extLst>
      <p:ext uri="{BB962C8B-B14F-4D97-AF65-F5344CB8AC3E}">
        <p14:creationId xmlns:p14="http://schemas.microsoft.com/office/powerpoint/2010/main" val="7087250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1">
        <a:schemeClr val="bg1"/>
      </p:bgRef>
    </p:bg>
    <p:spTree>
      <p:nvGrpSpPr>
        <p:cNvPr id="1" name=""/>
        <p:cNvGrpSpPr/>
        <p:nvPr/>
      </p:nvGrpSpPr>
      <p:grpSpPr>
        <a:xfrm>
          <a:off x="0" y="0"/>
          <a:ext cx="0" cy="0"/>
          <a:chOff x="0" y="0"/>
          <a:chExt cx="0" cy="0"/>
        </a:xfrm>
      </p:grpSpPr>
      <p:sp>
        <p:nvSpPr>
          <p:cNvPr id="10" name="直接连接符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2" name="标题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p>
        </p:txBody>
      </p:sp>
      <p:sp>
        <p:nvSpPr>
          <p:cNvPr id="8" name="直接连接符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9" name="直接连接符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11" name="直接连接符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2" name="矩形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3" name="直接连接符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4" name="椭圆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18" name="内容占位符 17"/>
          <p:cNvSpPr>
            <a:spLocks noGrp="1"/>
          </p:cNvSpPr>
          <p:nvPr>
            <p:ph sz="quarter" idx="1"/>
          </p:nvPr>
        </p:nvSpPr>
        <p:spPr>
          <a:xfrm>
            <a:off x="304800" y="274320"/>
            <a:ext cx="5638800" cy="6327648"/>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1" name="日期占位符 20"/>
          <p:cNvSpPr>
            <a:spLocks noGrp="1"/>
          </p:cNvSpPr>
          <p:nvPr>
            <p:ph type="dt" sz="half" idx="14"/>
          </p:nvPr>
        </p:nvSpPr>
        <p:spPr/>
        <p:txBody>
          <a:bodyPr rtlCol="0"/>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22" name="灯片编号占位符 21"/>
          <p:cNvSpPr>
            <a:spLocks noGrp="1"/>
          </p:cNvSpPr>
          <p:nvPr>
            <p:ph type="sldNum" sz="quarter" idx="15"/>
          </p:nvPr>
        </p:nvSpPr>
        <p:spPr/>
        <p:txBody>
          <a:bodyPr rtlCol="0"/>
          <a:lstStyle/>
          <a:p>
            <a:fld id="{DD4057DF-D607-47A4-B484-9E3E4FE4468A}" type="slidenum">
              <a:rPr lang="zh-CN" altLang="en-US" smtClean="0"/>
              <a:pPr/>
              <a:t>‹#›</a:t>
            </a:fld>
            <a:endParaRPr lang="zh-CN" altLang="en-US"/>
          </a:p>
        </p:txBody>
      </p:sp>
      <p:sp>
        <p:nvSpPr>
          <p:cNvPr id="23" name="页脚占位符 22"/>
          <p:cNvSpPr>
            <a:spLocks noGrp="1"/>
          </p:cNvSpPr>
          <p:nvPr>
            <p:ph type="ftr" sz="quarter" idx="16"/>
          </p:nvPr>
        </p:nvSpPr>
        <p:spPr/>
        <p:txBody>
          <a:bodyPr rtlCol="0"/>
          <a:lstStyle/>
          <a:p>
            <a:endParaRPr lang="zh-CN" altLang="en-US">
              <a:solidFill>
                <a:srgbClr val="575F6D"/>
              </a:solidFill>
            </a:endParaRPr>
          </a:p>
        </p:txBody>
      </p:sp>
    </p:spTree>
    <p:extLst>
      <p:ext uri="{BB962C8B-B14F-4D97-AF65-F5344CB8AC3E}">
        <p14:creationId xmlns:p14="http://schemas.microsoft.com/office/powerpoint/2010/main" val="3914564721"/>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9" name="直接连接符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3" name="椭圆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 name="标题 1"/>
          <p:cNvSpPr>
            <a:spLocks noGrp="1"/>
          </p:cNvSpPr>
          <p:nvPr>
            <p:ph type="title"/>
          </p:nvPr>
        </p:nvSpPr>
        <p:spPr>
          <a:xfrm rot="5400000">
            <a:off x="3350133" y="3200400"/>
            <a:ext cx="6309360" cy="457200"/>
          </a:xfrm>
        </p:spPr>
        <p:txBody>
          <a:bodyPr anchor="b"/>
          <a:lstStyle>
            <a:lvl1pPr algn="l">
              <a:buNone/>
              <a:defRPr sz="2000" b="1"/>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zh-CN" altLang="en-US" smtClean="0"/>
              <a:t>单击图标添加图片</a:t>
            </a:r>
            <a:endParaRPr kumimoji="0" lang="en-US" dirty="0"/>
          </a:p>
        </p:txBody>
      </p:sp>
      <p:sp>
        <p:nvSpPr>
          <p:cNvPr id="4" name="文本占位符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
        <p:nvSpPr>
          <p:cNvPr id="10" name="直接连接符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1" name="矩形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2" name="直接连接符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9" name="直接连接符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20" name="直接连接符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17" name="日期占位符 16"/>
          <p:cNvSpPr>
            <a:spLocks noGrp="1"/>
          </p:cNvSpPr>
          <p:nvPr>
            <p:ph type="dt" sz="half" idx="10"/>
          </p:nvPr>
        </p:nvSpPr>
        <p:spPr/>
        <p:txBody>
          <a:bodyPr rtlCol="0"/>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18" name="灯片编号占位符 17"/>
          <p:cNvSpPr>
            <a:spLocks noGrp="1"/>
          </p:cNvSpPr>
          <p:nvPr>
            <p:ph type="sldNum" sz="quarter" idx="11"/>
          </p:nvPr>
        </p:nvSpPr>
        <p:spPr/>
        <p:txBody>
          <a:bodyPr rtlCol="0"/>
          <a:lstStyle/>
          <a:p>
            <a:fld id="{DD4057DF-D607-47A4-B484-9E3E4FE4468A}" type="slidenum">
              <a:rPr lang="zh-CN" altLang="en-US" smtClean="0"/>
              <a:pPr/>
              <a:t>‹#›</a:t>
            </a:fld>
            <a:endParaRPr lang="zh-CN" altLang="en-US"/>
          </a:p>
        </p:txBody>
      </p:sp>
      <p:sp>
        <p:nvSpPr>
          <p:cNvPr id="21" name="页脚占位符 20"/>
          <p:cNvSpPr>
            <a:spLocks noGrp="1"/>
          </p:cNvSpPr>
          <p:nvPr>
            <p:ph type="ftr" sz="quarter" idx="12"/>
          </p:nvPr>
        </p:nvSpPr>
        <p:spPr/>
        <p:txBody>
          <a:bodyPr rtlCol="0"/>
          <a:lstStyle/>
          <a:p>
            <a:endParaRPr lang="zh-CN" altLang="en-US">
              <a:solidFill>
                <a:srgbClr val="575F6D"/>
              </a:solidFill>
            </a:endParaRPr>
          </a:p>
        </p:txBody>
      </p:sp>
    </p:spTree>
    <p:extLst>
      <p:ext uri="{BB962C8B-B14F-4D97-AF65-F5344CB8AC3E}">
        <p14:creationId xmlns:p14="http://schemas.microsoft.com/office/powerpoint/2010/main" val="8838909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直接连接符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22" name="标题占位符 21"/>
          <p:cNvSpPr>
            <a:spLocks noGrp="1"/>
          </p:cNvSpPr>
          <p:nvPr>
            <p:ph type="title"/>
          </p:nvPr>
        </p:nvSpPr>
        <p:spPr>
          <a:xfrm>
            <a:off x="457200" y="274638"/>
            <a:ext cx="7467600" cy="1143000"/>
          </a:xfrm>
          <a:prstGeom prst="rect">
            <a:avLst/>
          </a:prstGeom>
        </p:spPr>
        <p:txBody>
          <a:bodyPr vert="horz" anchor="b">
            <a:normAutofit/>
          </a:bodyPr>
          <a:lstStyle/>
          <a:p>
            <a:r>
              <a:rPr kumimoji="0" lang="zh-CN" altLang="en-US" smtClean="0"/>
              <a:t>单击此处编辑母版标题样式</a:t>
            </a:r>
            <a:endParaRPr kumimoji="0" lang="en-US"/>
          </a:p>
        </p:txBody>
      </p:sp>
      <p:sp>
        <p:nvSpPr>
          <p:cNvPr id="13" name="文本占位符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4" name="日期占位符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3" name="页脚占位符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zh-CN" altLang="en-US">
              <a:solidFill>
                <a:srgbClr val="575F6D"/>
              </a:solidFill>
            </a:endParaRPr>
          </a:p>
        </p:txBody>
      </p:sp>
      <p:sp>
        <p:nvSpPr>
          <p:cNvPr id="7" name="直接连接符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9" name="直接连接符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0" name="矩形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1" name="直接连接符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2" name="椭圆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3" name="灯片编号占位符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DD4057DF-D607-47A4-B484-9E3E4FE4468A}" type="slidenum">
              <a:rPr lang="zh-CN" altLang="en-US" smtClean="0"/>
              <a:pPr/>
              <a:t>‹#›</a:t>
            </a:fld>
            <a:endParaRPr lang="zh-CN" altLang="en-US"/>
          </a:p>
        </p:txBody>
      </p:sp>
    </p:spTree>
    <p:extLst>
      <p:ext uri="{BB962C8B-B14F-4D97-AF65-F5344CB8AC3E}">
        <p14:creationId xmlns:p14="http://schemas.microsoft.com/office/powerpoint/2010/main" val="378798401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8.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55776" y="692696"/>
            <a:ext cx="6172200" cy="958258"/>
          </a:xfrm>
        </p:spPr>
        <p:txBody>
          <a:bodyPr>
            <a:normAutofit fontScale="90000"/>
          </a:bodyPr>
          <a:lstStyle/>
          <a:p>
            <a:r>
              <a:rPr lang="zh-CN" altLang="en-US" sz="3600" dirty="0" smtClean="0"/>
              <a:t>项目四 </a:t>
            </a:r>
            <a:r>
              <a:rPr lang="zh-CN" altLang="zh-CN" sz="3600" dirty="0" smtClean="0"/>
              <a:t>犬</a:t>
            </a:r>
            <a:r>
              <a:rPr lang="zh-CN" altLang="zh-CN" sz="3600" dirty="0"/>
              <a:t>猫常见内科</a:t>
            </a:r>
            <a:r>
              <a:rPr lang="zh-CN" altLang="zh-CN" sz="3600" dirty="0" smtClean="0"/>
              <a:t>疾病</a:t>
            </a:r>
            <a:r>
              <a:rPr lang="zh-CN" altLang="en-US" sz="3600" dirty="0" smtClean="0"/>
              <a:t>的防治</a:t>
            </a:r>
            <a:endParaRPr lang="zh-CN" altLang="en-US" sz="3600" dirty="0"/>
          </a:p>
        </p:txBody>
      </p:sp>
      <p:sp>
        <p:nvSpPr>
          <p:cNvPr id="3" name="副标题 2"/>
          <p:cNvSpPr>
            <a:spLocks noGrp="1"/>
          </p:cNvSpPr>
          <p:nvPr>
            <p:ph type="subTitle" idx="1"/>
          </p:nvPr>
        </p:nvSpPr>
        <p:spPr>
          <a:xfrm>
            <a:off x="1763688" y="2420888"/>
            <a:ext cx="6848008" cy="1371600"/>
          </a:xfrm>
        </p:spPr>
        <p:txBody>
          <a:bodyPr/>
          <a:lstStyle/>
          <a:p>
            <a:r>
              <a:rPr lang="en-US" altLang="zh-CN" sz="3600" dirty="0" smtClean="0"/>
              <a:t>      </a:t>
            </a:r>
            <a:r>
              <a:rPr lang="zh-CN" altLang="zh-CN" sz="3600" dirty="0" smtClean="0"/>
              <a:t>任务</a:t>
            </a:r>
            <a:r>
              <a:rPr lang="en-US" altLang="zh-CN" sz="3600" dirty="0" smtClean="0"/>
              <a:t>2</a:t>
            </a:r>
            <a:r>
              <a:rPr lang="zh-CN" altLang="zh-CN" sz="3600" dirty="0" smtClean="0"/>
              <a:t> </a:t>
            </a:r>
            <a:r>
              <a:rPr lang="en-US" altLang="zh-CN" sz="3600" dirty="0" smtClean="0"/>
              <a:t> </a:t>
            </a:r>
            <a:r>
              <a:rPr lang="zh-CN" altLang="zh-CN" sz="3600" dirty="0" smtClean="0"/>
              <a:t>呼吸系统疾病</a:t>
            </a:r>
            <a:r>
              <a:rPr lang="zh-CN" altLang="en-US" sz="3600" dirty="0" smtClean="0"/>
              <a:t>的防治</a:t>
            </a:r>
            <a:endParaRPr lang="zh-CN" altLang="zh-CN" sz="3600" dirty="0" smtClean="0"/>
          </a:p>
          <a:p>
            <a:endParaRPr lang="zh-CN" altLang="zh-CN" sz="3600" dirty="0" smtClean="0"/>
          </a:p>
          <a:p>
            <a:endParaRPr lang="zh-CN" altLang="en-US" dirty="0"/>
          </a:p>
        </p:txBody>
      </p:sp>
    </p:spTree>
    <p:extLst>
      <p:ext uri="{BB962C8B-B14F-4D97-AF65-F5344CB8AC3E}">
        <p14:creationId xmlns:p14="http://schemas.microsoft.com/office/powerpoint/2010/main" val="29376774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zh-CN" b="1" dirty="0"/>
              <a:t>治疗</a:t>
            </a:r>
            <a:endParaRPr lang="zh-CN" altLang="en-US" dirty="0"/>
          </a:p>
        </p:txBody>
      </p:sp>
      <p:sp>
        <p:nvSpPr>
          <p:cNvPr id="3" name="内容占位符 2"/>
          <p:cNvSpPr>
            <a:spLocks noGrp="1"/>
          </p:cNvSpPr>
          <p:nvPr>
            <p:ph sz="quarter" idx="1"/>
          </p:nvPr>
        </p:nvSpPr>
        <p:spPr>
          <a:xfrm>
            <a:off x="457200" y="1600200"/>
            <a:ext cx="8003232" cy="4873752"/>
          </a:xfrm>
        </p:spPr>
        <p:txBody>
          <a:bodyPr>
            <a:normAutofit lnSpcReduction="10000"/>
          </a:bodyPr>
          <a:lstStyle/>
          <a:p>
            <a:r>
              <a:rPr lang="zh-CN" altLang="zh-CN" b="1" dirty="0">
                <a:solidFill>
                  <a:srgbClr val="00B0F0"/>
                </a:solidFill>
              </a:rPr>
              <a:t>治疗原则：消除炎症，制止渗出，促进渗出液吸收和防止自体中毒。</a:t>
            </a:r>
          </a:p>
          <a:p>
            <a:r>
              <a:rPr lang="en-US" altLang="zh-CN" dirty="0">
                <a:solidFill>
                  <a:srgbClr val="FF0000"/>
                </a:solidFill>
              </a:rPr>
              <a:t>   </a:t>
            </a:r>
            <a:r>
              <a:rPr lang="en-US" altLang="zh-CN" b="1" dirty="0">
                <a:solidFill>
                  <a:srgbClr val="FF0000"/>
                </a:solidFill>
              </a:rPr>
              <a:t> 1</a:t>
            </a:r>
            <a:r>
              <a:rPr lang="zh-CN" altLang="zh-CN" b="1" dirty="0">
                <a:solidFill>
                  <a:srgbClr val="FF0000"/>
                </a:solidFill>
              </a:rPr>
              <a:t>．抗菌消炎</a:t>
            </a:r>
            <a:r>
              <a:rPr lang="en-US" altLang="zh-CN" dirty="0">
                <a:solidFill>
                  <a:srgbClr val="FF0000"/>
                </a:solidFill>
              </a:rPr>
              <a:t>  </a:t>
            </a:r>
            <a:r>
              <a:rPr lang="zh-CN" altLang="zh-CN" b="1" dirty="0"/>
              <a:t>可参照肺炎的治疗用药，以胸腔注射疗效最佳。结核性胸膜炎，可长期口服异烟肼，</a:t>
            </a:r>
            <a:r>
              <a:rPr lang="en-US" altLang="zh-CN" b="1" dirty="0"/>
              <a:t>200mg/</a:t>
            </a:r>
            <a:r>
              <a:rPr lang="zh-CN" altLang="zh-CN" b="1" dirty="0"/>
              <a:t>次，每日</a:t>
            </a:r>
            <a:r>
              <a:rPr lang="en-US" altLang="zh-CN" b="1" dirty="0"/>
              <a:t>1</a:t>
            </a:r>
            <a:r>
              <a:rPr lang="zh-CN" altLang="zh-CN" b="1" dirty="0"/>
              <a:t>次，同时肌肉注射链霉素</a:t>
            </a:r>
            <a:r>
              <a:rPr lang="en-US" altLang="zh-CN" b="1" dirty="0"/>
              <a:t>50</a:t>
            </a:r>
            <a:r>
              <a:rPr lang="zh-CN" altLang="zh-CN" b="1" dirty="0"/>
              <a:t>万</a:t>
            </a:r>
            <a:r>
              <a:rPr lang="en-US" altLang="zh-CN" b="1" dirty="0"/>
              <a:t>~100</a:t>
            </a:r>
            <a:r>
              <a:rPr lang="zh-CN" altLang="zh-CN" b="1" dirty="0"/>
              <a:t>万</a:t>
            </a:r>
            <a:r>
              <a:rPr lang="en-US" altLang="zh-CN" b="1" dirty="0"/>
              <a:t>IU/</a:t>
            </a:r>
            <a:r>
              <a:rPr lang="zh-CN" altLang="zh-CN" b="1" dirty="0"/>
              <a:t>次，每日</a:t>
            </a:r>
            <a:r>
              <a:rPr lang="en-US" altLang="zh-CN" b="1" dirty="0"/>
              <a:t>2</a:t>
            </a:r>
            <a:r>
              <a:rPr lang="zh-CN" altLang="zh-CN" b="1" dirty="0"/>
              <a:t>次。</a:t>
            </a:r>
          </a:p>
          <a:p>
            <a:r>
              <a:rPr lang="en-US" altLang="zh-CN" dirty="0">
                <a:solidFill>
                  <a:srgbClr val="FF0000"/>
                </a:solidFill>
              </a:rPr>
              <a:t>    </a:t>
            </a:r>
            <a:r>
              <a:rPr lang="en-US" altLang="zh-CN" b="1" dirty="0">
                <a:solidFill>
                  <a:srgbClr val="FF0000"/>
                </a:solidFill>
              </a:rPr>
              <a:t>2</a:t>
            </a:r>
            <a:r>
              <a:rPr lang="zh-CN" altLang="zh-CN" b="1" dirty="0">
                <a:solidFill>
                  <a:srgbClr val="FF0000"/>
                </a:solidFill>
              </a:rPr>
              <a:t>．镇痛</a:t>
            </a:r>
            <a:r>
              <a:rPr lang="en-US" altLang="zh-CN" dirty="0">
                <a:solidFill>
                  <a:srgbClr val="FF0000"/>
                </a:solidFill>
              </a:rPr>
              <a:t>  </a:t>
            </a:r>
            <a:r>
              <a:rPr lang="zh-CN" altLang="zh-CN" b="1" dirty="0"/>
              <a:t>疼痛期可用度冷丁肌肉注射，必要时隔</a:t>
            </a:r>
            <a:r>
              <a:rPr lang="en-US" altLang="zh-CN" b="1" dirty="0"/>
              <a:t>8~12h</a:t>
            </a:r>
            <a:r>
              <a:rPr lang="zh-CN" altLang="zh-CN" b="1" dirty="0"/>
              <a:t>重复</a:t>
            </a:r>
            <a:r>
              <a:rPr lang="en-US" altLang="zh-CN" b="1" dirty="0"/>
              <a:t>1</a:t>
            </a:r>
            <a:r>
              <a:rPr lang="zh-CN" altLang="zh-CN" b="1" dirty="0"/>
              <a:t>次。</a:t>
            </a:r>
          </a:p>
          <a:p>
            <a:r>
              <a:rPr lang="en-US" altLang="zh-CN" dirty="0">
                <a:solidFill>
                  <a:srgbClr val="FF0000"/>
                </a:solidFill>
              </a:rPr>
              <a:t>    </a:t>
            </a:r>
            <a:r>
              <a:rPr lang="en-US" altLang="zh-CN" b="1" dirty="0">
                <a:solidFill>
                  <a:srgbClr val="FF0000"/>
                </a:solidFill>
              </a:rPr>
              <a:t>3</a:t>
            </a:r>
            <a:r>
              <a:rPr lang="zh-CN" altLang="zh-CN" b="1" dirty="0">
                <a:solidFill>
                  <a:srgbClr val="FF0000"/>
                </a:solidFill>
              </a:rPr>
              <a:t>．制止渗出、促进渗出液吸收</a:t>
            </a:r>
            <a:r>
              <a:rPr lang="en-US" altLang="zh-CN" dirty="0">
                <a:solidFill>
                  <a:srgbClr val="FF0000"/>
                </a:solidFill>
              </a:rPr>
              <a:t>  </a:t>
            </a:r>
            <a:r>
              <a:rPr lang="zh-CN" altLang="zh-CN" b="1" dirty="0"/>
              <a:t>可肌肉注射强心剂</a:t>
            </a:r>
            <a:r>
              <a:rPr lang="en-US" altLang="zh-CN" b="1" dirty="0"/>
              <a:t> (</a:t>
            </a:r>
            <a:r>
              <a:rPr lang="zh-CN" altLang="zh-CN" b="1" dirty="0"/>
              <a:t>安钠咖</a:t>
            </a:r>
            <a:r>
              <a:rPr lang="en-US" altLang="zh-CN" b="1" dirty="0"/>
              <a:t>)</a:t>
            </a:r>
            <a:r>
              <a:rPr lang="zh-CN" altLang="zh-CN" b="1" dirty="0"/>
              <a:t>、利尿剂</a:t>
            </a:r>
            <a:r>
              <a:rPr lang="en-US" altLang="zh-CN" b="1" dirty="0"/>
              <a:t>(</a:t>
            </a:r>
            <a:r>
              <a:rPr lang="zh-CN" altLang="zh-CN" b="1" dirty="0"/>
              <a:t>速尿、双氢克尿噻</a:t>
            </a:r>
            <a:r>
              <a:rPr lang="en-US" altLang="zh-CN" b="1" dirty="0"/>
              <a:t>)</a:t>
            </a:r>
            <a:r>
              <a:rPr lang="zh-CN" altLang="zh-CN" b="1" dirty="0"/>
              <a:t>。并用</a:t>
            </a:r>
            <a:r>
              <a:rPr lang="en-US" altLang="zh-CN" b="1" dirty="0"/>
              <a:t>50%</a:t>
            </a:r>
            <a:r>
              <a:rPr lang="zh-CN" altLang="zh-CN" b="1" dirty="0"/>
              <a:t>葡萄糖液</a:t>
            </a:r>
            <a:r>
              <a:rPr lang="en-US" altLang="zh-CN" b="1" dirty="0"/>
              <a:t>20~60mL</a:t>
            </a:r>
            <a:r>
              <a:rPr lang="zh-CN" altLang="zh-CN" b="1" dirty="0"/>
              <a:t>、</a:t>
            </a:r>
            <a:r>
              <a:rPr lang="en-US" altLang="zh-CN" b="1" dirty="0"/>
              <a:t>10%</a:t>
            </a:r>
            <a:r>
              <a:rPr lang="zh-CN" altLang="zh-CN" b="1" dirty="0"/>
              <a:t>葡萄糖酸钙</a:t>
            </a:r>
            <a:r>
              <a:rPr lang="en-US" altLang="zh-CN" b="1" dirty="0"/>
              <a:t> (</a:t>
            </a:r>
            <a:r>
              <a:rPr lang="zh-CN" altLang="zh-CN" b="1" dirty="0"/>
              <a:t>犬</a:t>
            </a:r>
            <a:r>
              <a:rPr lang="en-US" altLang="zh-CN" b="1" dirty="0"/>
              <a:t>5~20mL</a:t>
            </a:r>
            <a:r>
              <a:rPr lang="zh-CN" altLang="zh-CN" b="1" dirty="0"/>
              <a:t>，猫</a:t>
            </a:r>
            <a:r>
              <a:rPr lang="en-US" altLang="zh-CN" b="1" dirty="0"/>
              <a:t>2~5mL),</a:t>
            </a:r>
            <a:r>
              <a:rPr lang="zh-CN" altLang="zh-CN" b="1" dirty="0"/>
              <a:t>，</a:t>
            </a:r>
            <a:r>
              <a:rPr lang="en-US" altLang="zh-CN" b="1" dirty="0"/>
              <a:t>20%</a:t>
            </a:r>
            <a:r>
              <a:rPr lang="zh-CN" altLang="zh-CN" b="1" dirty="0"/>
              <a:t>甘露醇每千克体重</a:t>
            </a:r>
            <a:r>
              <a:rPr lang="en-US" altLang="zh-CN" b="1" dirty="0"/>
              <a:t>1~2g</a:t>
            </a:r>
            <a:r>
              <a:rPr lang="zh-CN" altLang="zh-CN" b="1" dirty="0"/>
              <a:t>，静脉注射，每日</a:t>
            </a:r>
            <a:r>
              <a:rPr lang="en-US" altLang="zh-CN" b="1" dirty="0"/>
              <a:t>1</a:t>
            </a:r>
            <a:r>
              <a:rPr lang="zh-CN" altLang="zh-CN" b="1" dirty="0"/>
              <a:t>次。</a:t>
            </a:r>
          </a:p>
          <a:p>
            <a:endParaRPr lang="zh-CN" altLang="en-US" dirty="0"/>
          </a:p>
        </p:txBody>
      </p:sp>
    </p:spTree>
    <p:extLst>
      <p:ext uri="{BB962C8B-B14F-4D97-AF65-F5344CB8AC3E}">
        <p14:creationId xmlns:p14="http://schemas.microsoft.com/office/powerpoint/2010/main" val="20948423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457200" y="1484784"/>
            <a:ext cx="8219256" cy="4989168"/>
          </a:xfrm>
        </p:spPr>
        <p:txBody>
          <a:bodyPr>
            <a:normAutofit lnSpcReduction="10000"/>
          </a:bodyPr>
          <a:lstStyle/>
          <a:p>
            <a:pPr>
              <a:lnSpc>
                <a:spcPct val="150000"/>
              </a:lnSpc>
            </a:pPr>
            <a:r>
              <a:rPr lang="zh-CN" altLang="zh-CN" b="1" dirty="0">
                <a:solidFill>
                  <a:srgbClr val="FF0000"/>
                </a:solidFill>
              </a:rPr>
              <a:t> </a:t>
            </a:r>
            <a:r>
              <a:rPr lang="en-US" altLang="zh-CN" b="1" dirty="0">
                <a:solidFill>
                  <a:srgbClr val="FF0000"/>
                </a:solidFill>
              </a:rPr>
              <a:t>4</a:t>
            </a:r>
            <a:r>
              <a:rPr lang="zh-CN" altLang="zh-CN" b="1" dirty="0">
                <a:solidFill>
                  <a:srgbClr val="FF0000"/>
                </a:solidFill>
              </a:rPr>
              <a:t>．激素疗法</a:t>
            </a:r>
            <a:r>
              <a:rPr lang="en-US" altLang="zh-CN" b="1" dirty="0">
                <a:solidFill>
                  <a:srgbClr val="FF0000"/>
                </a:solidFill>
              </a:rPr>
              <a:t>  </a:t>
            </a:r>
            <a:r>
              <a:rPr lang="zh-CN" altLang="zh-CN" b="1" dirty="0"/>
              <a:t>为减少纤维蛋白的沉积，可肌肉注射肾上腺皮质类药物，如地塞米松</a:t>
            </a:r>
            <a:r>
              <a:rPr lang="en-US" altLang="zh-CN" b="1" dirty="0"/>
              <a:t>2~10mg/</a:t>
            </a:r>
            <a:r>
              <a:rPr lang="zh-CN" altLang="zh-CN" b="1" dirty="0"/>
              <a:t>次，每日</a:t>
            </a:r>
            <a:r>
              <a:rPr lang="en-US" altLang="zh-CN" b="1" dirty="0"/>
              <a:t>1</a:t>
            </a:r>
            <a:r>
              <a:rPr lang="zh-CN" altLang="zh-CN" b="1" dirty="0"/>
              <a:t>次，待症状缓解后逐渐减量停药。</a:t>
            </a:r>
          </a:p>
          <a:p>
            <a:pPr>
              <a:lnSpc>
                <a:spcPct val="150000"/>
              </a:lnSpc>
            </a:pPr>
            <a:r>
              <a:rPr lang="en-US" altLang="zh-CN" b="1" dirty="0">
                <a:solidFill>
                  <a:srgbClr val="FF0000"/>
                </a:solidFill>
              </a:rPr>
              <a:t>5</a:t>
            </a:r>
            <a:r>
              <a:rPr lang="zh-CN" altLang="zh-CN" b="1" dirty="0">
                <a:solidFill>
                  <a:srgbClr val="FF0000"/>
                </a:solidFill>
              </a:rPr>
              <a:t>．穿刺排液</a:t>
            </a:r>
            <a:r>
              <a:rPr lang="en-US" altLang="zh-CN" b="1" dirty="0">
                <a:solidFill>
                  <a:srgbClr val="FF0000"/>
                </a:solidFill>
              </a:rPr>
              <a:t>  </a:t>
            </a:r>
            <a:r>
              <a:rPr lang="zh-CN" altLang="zh-CN" b="1" dirty="0"/>
              <a:t>胸腔积液过多引起呼吸困难时，可进行胸腔穿刺以排除积液。必要时，可反复施行。如为化脓性胸膜炎，可采用套管针穿刺排液，排液后留针，再用静脉注射针头于胸部侧上方刺入胸腔，注入</a:t>
            </a:r>
            <a:r>
              <a:rPr lang="en-US" altLang="zh-CN" b="1" dirty="0"/>
              <a:t>0.1%</a:t>
            </a:r>
            <a:r>
              <a:rPr lang="zh-CN" altLang="zh-CN" b="1" dirty="0"/>
              <a:t>雷佛奴尔，</a:t>
            </a:r>
            <a:r>
              <a:rPr lang="en-US" altLang="zh-CN" b="1" dirty="0"/>
              <a:t>0.05%</a:t>
            </a:r>
            <a:r>
              <a:rPr lang="zh-CN" altLang="zh-CN" b="1" dirty="0"/>
              <a:t>洗必泰等消毒液冲洗胸腔，至排出较透明的冲洗液后，再向胸腔内注入青霉素、链霉素等广谱抗菌素。</a:t>
            </a:r>
            <a:endParaRPr lang="zh-CN" altLang="en-US" b="1" dirty="0"/>
          </a:p>
        </p:txBody>
      </p:sp>
    </p:spTree>
    <p:extLst>
      <p:ext uri="{BB962C8B-B14F-4D97-AF65-F5344CB8AC3E}">
        <p14:creationId xmlns:p14="http://schemas.microsoft.com/office/powerpoint/2010/main" val="9733145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ad67fc157f14ec51972b431a"/>
          <p:cNvPicPr>
            <a:picLocks noChangeAspect="1" noChangeArrowheads="1"/>
          </p:cNvPicPr>
          <p:nvPr/>
        </p:nvPicPr>
        <p:blipFill rotWithShape="1">
          <a:blip r:embed="rId2">
            <a:extLst>
              <a:ext uri="{28A0092B-C50C-407E-A947-70E740481C1C}">
                <a14:useLocalDpi xmlns:a14="http://schemas.microsoft.com/office/drawing/2010/main" val="0"/>
              </a:ext>
            </a:extLst>
          </a:blip>
          <a:srcRect l="574" t="4092" r="1905" b="49431"/>
          <a:stretch/>
        </p:blipFill>
        <p:spPr bwMode="auto">
          <a:xfrm>
            <a:off x="683568" y="3802743"/>
            <a:ext cx="7431088" cy="2656114"/>
          </a:xfrm>
          <a:prstGeom prst="rect">
            <a:avLst/>
          </a:prstGeom>
          <a:noFill/>
          <a:extLst>
            <a:ext uri="{909E8E84-426E-40DD-AFC4-6F175D3DCCD1}">
              <a14:hiddenFill xmlns:a14="http://schemas.microsoft.com/office/drawing/2010/main">
                <a:solidFill>
                  <a:srgbClr val="FFFFFF"/>
                </a:solidFill>
              </a14:hiddenFill>
            </a:ext>
          </a:extLst>
        </p:spPr>
      </p:pic>
      <p:pic>
        <p:nvPicPr>
          <p:cNvPr id="5" name="图片 4"/>
          <p:cNvPicPr>
            <a:picLocks noChangeAspect="1"/>
          </p:cNvPicPr>
          <p:nvPr/>
        </p:nvPicPr>
        <p:blipFill>
          <a:blip r:embed="rId3"/>
          <a:stretch>
            <a:fillRect/>
          </a:stretch>
        </p:blipFill>
        <p:spPr>
          <a:xfrm>
            <a:off x="1114284" y="1916832"/>
            <a:ext cx="1485200" cy="1993125"/>
          </a:xfrm>
          <a:prstGeom prst="rect">
            <a:avLst/>
          </a:prstGeom>
        </p:spPr>
      </p:pic>
      <p:sp>
        <p:nvSpPr>
          <p:cNvPr id="6" name="文本框 1"/>
          <p:cNvSpPr txBox="1"/>
          <p:nvPr/>
        </p:nvSpPr>
        <p:spPr>
          <a:xfrm>
            <a:off x="3286804" y="2332458"/>
            <a:ext cx="2646878" cy="830997"/>
          </a:xfrm>
          <a:prstGeom prst="rect">
            <a:avLst/>
          </a:prstGeom>
          <a:noFill/>
        </p:spPr>
        <p:txBody>
          <a:bodyPr wrap="none" rtlCol="0">
            <a:spAutoFit/>
          </a:bodyPr>
          <a:lstStyle/>
          <a:p>
            <a:r>
              <a:rPr lang="zh-CN" altLang="en-US" sz="4800" b="1" dirty="0">
                <a:solidFill>
                  <a:srgbClr val="09B3AF"/>
                </a:solidFill>
                <a:latin typeface="张海山锐谐体" panose="02000000000000000000" pitchFamily="2" charset="-122"/>
                <a:ea typeface="张海山锐谐体" panose="02000000000000000000" pitchFamily="2" charset="-122"/>
              </a:rPr>
              <a:t>谢谢观看</a:t>
            </a:r>
            <a:endParaRPr lang="zh-CN" altLang="en-US" sz="4800" b="1" dirty="0">
              <a:solidFill>
                <a:srgbClr val="09B3AF"/>
              </a:solidFill>
              <a:latin typeface="张海山锐谐体" panose="02000000000000000000" pitchFamily="2" charset="-122"/>
              <a:ea typeface="张海山锐谐体" panose="02000000000000000000" pitchFamily="2" charset="-122"/>
            </a:endParaRPr>
          </a:p>
        </p:txBody>
      </p:sp>
      <p:sp>
        <p:nvSpPr>
          <p:cNvPr id="7" name="Rectangle 7"/>
          <p:cNvSpPr>
            <a:spLocks noChangeArrowheads="1"/>
          </p:cNvSpPr>
          <p:nvPr/>
        </p:nvSpPr>
        <p:spPr bwMode="auto">
          <a:xfrm>
            <a:off x="2580327" y="3371856"/>
            <a:ext cx="416780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2800" dirty="0">
                <a:solidFill>
                  <a:srgbClr val="88988A"/>
                </a:solidFill>
              </a:rPr>
              <a:t>THANKS FOR COMING</a:t>
            </a:r>
          </a:p>
        </p:txBody>
      </p:sp>
      <p:pic>
        <p:nvPicPr>
          <p:cNvPr id="8" name="图片 7"/>
          <p:cNvPicPr>
            <a:picLocks noChangeAspect="1"/>
          </p:cNvPicPr>
          <p:nvPr/>
        </p:nvPicPr>
        <p:blipFill>
          <a:blip r:embed="rId4"/>
          <a:stretch>
            <a:fillRect/>
          </a:stretch>
        </p:blipFill>
        <p:spPr>
          <a:xfrm rot="2389778">
            <a:off x="6372239" y="2216438"/>
            <a:ext cx="1707898" cy="1801580"/>
          </a:xfrm>
          <a:prstGeom prst="rect">
            <a:avLst/>
          </a:prstGeom>
        </p:spPr>
      </p:pic>
    </p:spTree>
    <p:extLst>
      <p:ext uri="{BB962C8B-B14F-4D97-AF65-F5344CB8AC3E}">
        <p14:creationId xmlns:p14="http://schemas.microsoft.com/office/powerpoint/2010/main" val="576267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par>
                                <p:cTn id="8" presetID="52" presetClass="entr" presetSubtype="0" fill="hold" grpId="0" nodeType="withEffect">
                                  <p:stCondLst>
                                    <p:cond delay="2000"/>
                                  </p:stCondLst>
                                  <p:iterate type="lt">
                                    <p:tmPct val="10000"/>
                                  </p:iterate>
                                  <p:childTnLst>
                                    <p:set>
                                      <p:cBhvr>
                                        <p:cTn id="9" dur="1" fill="hold">
                                          <p:stCondLst>
                                            <p:cond delay="0"/>
                                          </p:stCondLst>
                                        </p:cTn>
                                        <p:tgtEl>
                                          <p:spTgt spid="6"/>
                                        </p:tgtEl>
                                        <p:attrNameLst>
                                          <p:attrName>style.visibility</p:attrName>
                                        </p:attrNameLst>
                                      </p:cBhvr>
                                      <p:to>
                                        <p:strVal val="visible"/>
                                      </p:to>
                                    </p:set>
                                    <p:animScale>
                                      <p:cBhvr>
                                        <p:cTn id="10"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 dur="1000" decel="50000" fill="hold">
                                          <p:stCondLst>
                                            <p:cond delay="0"/>
                                          </p:stCondLst>
                                        </p:cTn>
                                        <p:tgtEl>
                                          <p:spTgt spid="6"/>
                                        </p:tgtEl>
                                        <p:attrNameLst>
                                          <p:attrName>ppt_x</p:attrName>
                                          <p:attrName>ppt_y</p:attrName>
                                        </p:attrNameLst>
                                      </p:cBhvr>
                                    </p:animMotion>
                                    <p:animEffect transition="in" filter="fade">
                                      <p:cBhvr>
                                        <p:cTn id="12" dur="1000"/>
                                        <p:tgtEl>
                                          <p:spTgt spid="6"/>
                                        </p:tgtEl>
                                      </p:cBhvr>
                                    </p:animEffect>
                                  </p:childTnLst>
                                </p:cTn>
                              </p:par>
                              <p:par>
                                <p:cTn id="13" presetID="42" presetClass="entr" presetSubtype="0" fill="hold" grpId="0" nodeType="withEffect">
                                  <p:stCondLst>
                                    <p:cond delay="450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250"/>
                                        <p:tgtEl>
                                          <p:spTgt spid="7"/>
                                        </p:tgtEl>
                                      </p:cBhvr>
                                    </p:animEffect>
                                    <p:anim calcmode="lin" valueType="num">
                                      <p:cBhvr>
                                        <p:cTn id="16" dur="1250" fill="hold"/>
                                        <p:tgtEl>
                                          <p:spTgt spid="7"/>
                                        </p:tgtEl>
                                        <p:attrNameLst>
                                          <p:attrName>ppt_x</p:attrName>
                                        </p:attrNameLst>
                                      </p:cBhvr>
                                      <p:tavLst>
                                        <p:tav tm="0">
                                          <p:val>
                                            <p:strVal val="#ppt_x"/>
                                          </p:val>
                                        </p:tav>
                                        <p:tav tm="100000">
                                          <p:val>
                                            <p:strVal val="#ppt_x"/>
                                          </p:val>
                                        </p:tav>
                                      </p:tavLst>
                                    </p:anim>
                                    <p:anim calcmode="lin" valueType="num">
                                      <p:cBhvr>
                                        <p:cTn id="17" dur="1250" fill="hold"/>
                                        <p:tgtEl>
                                          <p:spTgt spid="7"/>
                                        </p:tgtEl>
                                        <p:attrNameLst>
                                          <p:attrName>ppt_y</p:attrName>
                                        </p:attrNameLst>
                                      </p:cBhvr>
                                      <p:tavLst>
                                        <p:tav tm="0">
                                          <p:val>
                                            <p:strVal val="#ppt_y+.1"/>
                                          </p:val>
                                        </p:tav>
                                        <p:tav tm="100000">
                                          <p:val>
                                            <p:strVal val="#ppt_y"/>
                                          </p:val>
                                        </p:tav>
                                      </p:tavLst>
                                    </p:anim>
                                  </p:childTnLst>
                                </p:cTn>
                              </p:par>
                              <p:par>
                                <p:cTn id="18" presetID="10" presetClass="entr" presetSubtype="0" fill="hold" nodeType="withEffect">
                                  <p:stCondLst>
                                    <p:cond delay="100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a:bodyPr>
          <a:lstStyle/>
          <a:p>
            <a:pPr algn="ctr"/>
            <a:r>
              <a:rPr lang="zh-CN" altLang="en-US" sz="6000" dirty="0">
                <a:sym typeface="+mn-ea"/>
              </a:rPr>
              <a:t>胸膜炎</a:t>
            </a:r>
            <a:endParaRPr lang="zh-CN" altLang="en-US" sz="6000" dirty="0"/>
          </a:p>
        </p:txBody>
      </p:sp>
    </p:spTree>
    <p:extLst>
      <p:ext uri="{BB962C8B-B14F-4D97-AF65-F5344CB8AC3E}">
        <p14:creationId xmlns:p14="http://schemas.microsoft.com/office/powerpoint/2010/main" val="41369119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b="1" dirty="0" smtClean="0"/>
              <a:t>概述</a:t>
            </a:r>
            <a:endParaRPr lang="zh-CN" altLang="en-US" b="1" dirty="0"/>
          </a:p>
        </p:txBody>
      </p:sp>
      <p:sp>
        <p:nvSpPr>
          <p:cNvPr id="3" name="内容占位符 2"/>
          <p:cNvSpPr>
            <a:spLocks noGrp="1"/>
          </p:cNvSpPr>
          <p:nvPr>
            <p:ph sz="quarter" idx="1"/>
          </p:nvPr>
        </p:nvSpPr>
        <p:spPr>
          <a:xfrm>
            <a:off x="457200" y="1600200"/>
            <a:ext cx="7859216" cy="4873752"/>
          </a:xfrm>
        </p:spPr>
        <p:txBody>
          <a:bodyPr/>
          <a:lstStyle/>
          <a:p>
            <a:pPr>
              <a:lnSpc>
                <a:spcPct val="150000"/>
              </a:lnSpc>
            </a:pPr>
            <a:r>
              <a:rPr lang="zh-CN" altLang="zh-CN" b="1" dirty="0"/>
              <a:t> 胸膜炎是</a:t>
            </a:r>
            <a:r>
              <a:rPr lang="zh-CN" altLang="zh-CN" b="1" dirty="0">
                <a:solidFill>
                  <a:srgbClr val="FF0000"/>
                </a:solidFill>
              </a:rPr>
              <a:t>胸膜发生以纤维蛋白沉着和胸腔积聚大量炎性渗出物为特征的一种炎症性疾病</a:t>
            </a:r>
            <a:r>
              <a:rPr lang="zh-CN" altLang="zh-CN" b="1" dirty="0" smtClean="0"/>
              <a:t>。</a:t>
            </a:r>
            <a:endParaRPr lang="en-US" altLang="zh-CN" b="1" dirty="0" smtClean="0"/>
          </a:p>
          <a:p>
            <a:pPr>
              <a:lnSpc>
                <a:spcPct val="150000"/>
              </a:lnSpc>
            </a:pPr>
            <a:r>
              <a:rPr lang="zh-CN" altLang="zh-CN" b="1" dirty="0" smtClean="0"/>
              <a:t>临床</a:t>
            </a:r>
            <a:r>
              <a:rPr lang="zh-CN" altLang="zh-CN" b="1" dirty="0"/>
              <a:t>上</a:t>
            </a:r>
            <a:r>
              <a:rPr lang="zh-CN" altLang="zh-CN" b="1" dirty="0">
                <a:solidFill>
                  <a:srgbClr val="FF0000"/>
                </a:solidFill>
              </a:rPr>
              <a:t>以胸部疼痛、腹式呼吸，胸膜摩擦音，胸膜腔积液为特征</a:t>
            </a:r>
            <a:r>
              <a:rPr lang="zh-CN" altLang="zh-CN" b="1" dirty="0" smtClean="0">
                <a:solidFill>
                  <a:srgbClr val="FF0000"/>
                </a:solidFill>
              </a:rPr>
              <a:t>。</a:t>
            </a:r>
            <a:endParaRPr lang="en-US" altLang="zh-CN" b="1" dirty="0" smtClean="0">
              <a:solidFill>
                <a:srgbClr val="FF0000"/>
              </a:solidFill>
            </a:endParaRPr>
          </a:p>
          <a:p>
            <a:pPr>
              <a:lnSpc>
                <a:spcPct val="150000"/>
              </a:lnSpc>
            </a:pPr>
            <a:r>
              <a:rPr lang="zh-CN" altLang="zh-CN" b="1" dirty="0" smtClean="0"/>
              <a:t>临床</a:t>
            </a:r>
            <a:r>
              <a:rPr lang="zh-CN" altLang="zh-CN" b="1" dirty="0"/>
              <a:t>犬的胸腔纵隔不完整，因此多为双侧性胸膜炎。</a:t>
            </a:r>
            <a:endParaRPr lang="zh-CN" altLang="en-US" b="1" dirty="0"/>
          </a:p>
        </p:txBody>
      </p:sp>
    </p:spTree>
    <p:extLst>
      <p:ext uri="{BB962C8B-B14F-4D97-AF65-F5344CB8AC3E}">
        <p14:creationId xmlns:p14="http://schemas.microsoft.com/office/powerpoint/2010/main" val="21205607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zh-CN" b="1" dirty="0"/>
              <a:t>病因</a:t>
            </a:r>
            <a:endParaRPr lang="zh-CN" altLang="en-US" dirty="0"/>
          </a:p>
        </p:txBody>
      </p:sp>
      <p:sp>
        <p:nvSpPr>
          <p:cNvPr id="3" name="内容占位符 2"/>
          <p:cNvSpPr>
            <a:spLocks noGrp="1"/>
          </p:cNvSpPr>
          <p:nvPr>
            <p:ph sz="quarter" idx="1"/>
          </p:nvPr>
        </p:nvSpPr>
        <p:spPr>
          <a:xfrm>
            <a:off x="457200" y="1600200"/>
            <a:ext cx="8291264" cy="5069160"/>
          </a:xfrm>
        </p:spPr>
        <p:txBody>
          <a:bodyPr>
            <a:normAutofit fontScale="85000" lnSpcReduction="10000"/>
          </a:bodyPr>
          <a:lstStyle/>
          <a:p>
            <a:pPr>
              <a:lnSpc>
                <a:spcPct val="150000"/>
              </a:lnSpc>
            </a:pPr>
            <a:r>
              <a:rPr lang="en-US" altLang="zh-CN" b="1" dirty="0">
                <a:solidFill>
                  <a:srgbClr val="FF0000"/>
                </a:solidFill>
              </a:rPr>
              <a:t> 1</a:t>
            </a:r>
            <a:r>
              <a:rPr lang="zh-CN" altLang="zh-CN" b="1" dirty="0">
                <a:solidFill>
                  <a:srgbClr val="FF0000"/>
                </a:solidFill>
              </a:rPr>
              <a:t>．原发性胸膜炎</a:t>
            </a:r>
            <a:r>
              <a:rPr lang="en-US" altLang="zh-CN" b="1" dirty="0">
                <a:solidFill>
                  <a:srgbClr val="FF0000"/>
                </a:solidFill>
              </a:rPr>
              <a:t>  </a:t>
            </a:r>
            <a:r>
              <a:rPr lang="zh-CN" altLang="zh-CN" b="1" dirty="0"/>
              <a:t>在犬、猫较少见，主要见于胸壁创伤或穿孔、肋骨或胸骨骨折、食道破裂、胸腔肿瘤等，剧烈运动、长途运输、外科手术及麻醉、寒冷侵袭及呼吸道病毒感染等应激因素可成为发病的诱因。</a:t>
            </a:r>
          </a:p>
          <a:p>
            <a:pPr>
              <a:lnSpc>
                <a:spcPct val="150000"/>
              </a:lnSpc>
            </a:pPr>
            <a:r>
              <a:rPr lang="en-US" altLang="zh-CN" b="1" dirty="0"/>
              <a:t>   </a:t>
            </a:r>
            <a:r>
              <a:rPr lang="en-US" altLang="zh-CN" b="1" dirty="0">
                <a:solidFill>
                  <a:srgbClr val="FF0000"/>
                </a:solidFill>
              </a:rPr>
              <a:t> 2</a:t>
            </a:r>
            <a:r>
              <a:rPr lang="zh-CN" altLang="zh-CN" b="1" dirty="0">
                <a:solidFill>
                  <a:srgbClr val="FF0000"/>
                </a:solidFill>
              </a:rPr>
              <a:t>．继发性胸膜炎</a:t>
            </a:r>
            <a:r>
              <a:rPr lang="en-US" altLang="zh-CN" b="1" dirty="0">
                <a:solidFill>
                  <a:srgbClr val="FF0000"/>
                </a:solidFill>
              </a:rPr>
              <a:t>  </a:t>
            </a:r>
            <a:r>
              <a:rPr lang="zh-CN" altLang="zh-CN" b="1" dirty="0"/>
              <a:t>较常见，往往是胸部器官疾病的蔓延或作为某些疾病的症状之一出现。各种肺炎、肺脓肿、胸部食管穿孔、肋骨骨折、脓毒败血症等过程中，由于炎症蔓延或感染常可引起胸膜炎。在某些传染病，如结核病、猫传染性腹膜炎、猫传染性鼻气管炎、犬传染性肝炎、钩端螺旋体病等经过中，也常继发胸膜炎。</a:t>
            </a:r>
          </a:p>
          <a:p>
            <a:pPr>
              <a:lnSpc>
                <a:spcPct val="150000"/>
              </a:lnSpc>
            </a:pPr>
            <a:r>
              <a:rPr lang="en-US" altLang="zh-CN" b="1" dirty="0"/>
              <a:t>    </a:t>
            </a:r>
            <a:r>
              <a:rPr lang="zh-CN" altLang="zh-CN" b="1" dirty="0">
                <a:solidFill>
                  <a:srgbClr val="FF0000"/>
                </a:solidFill>
              </a:rPr>
              <a:t>胸膜炎的主要病原菌是巴氏杆菌、分枝杆菌、化脓杆菌、支原体和纤毛菌等。</a:t>
            </a:r>
            <a:endParaRPr lang="zh-CN" altLang="en-US" b="1" dirty="0">
              <a:solidFill>
                <a:srgbClr val="FF0000"/>
              </a:solidFill>
            </a:endParaRPr>
          </a:p>
        </p:txBody>
      </p:sp>
    </p:spTree>
    <p:extLst>
      <p:ext uri="{BB962C8B-B14F-4D97-AF65-F5344CB8AC3E}">
        <p14:creationId xmlns:p14="http://schemas.microsoft.com/office/powerpoint/2010/main" val="11681518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zh-CN" b="1" dirty="0"/>
              <a:t>症状</a:t>
            </a:r>
            <a:endParaRPr lang="zh-CN" altLang="en-US" dirty="0"/>
          </a:p>
        </p:txBody>
      </p:sp>
      <p:sp>
        <p:nvSpPr>
          <p:cNvPr id="3" name="内容占位符 2"/>
          <p:cNvSpPr>
            <a:spLocks noGrp="1"/>
          </p:cNvSpPr>
          <p:nvPr>
            <p:ph sz="quarter" idx="1"/>
          </p:nvPr>
        </p:nvSpPr>
        <p:spPr>
          <a:xfrm>
            <a:off x="457200" y="1600200"/>
            <a:ext cx="8003232" cy="4873752"/>
          </a:xfrm>
        </p:spPr>
        <p:txBody>
          <a:bodyPr/>
          <a:lstStyle/>
          <a:p>
            <a:pPr>
              <a:lnSpc>
                <a:spcPct val="150000"/>
              </a:lnSpc>
            </a:pPr>
            <a:r>
              <a:rPr lang="zh-CN" altLang="zh-CN" b="1" dirty="0"/>
              <a:t>动物精神沉郁，</a:t>
            </a:r>
            <a:r>
              <a:rPr lang="zh-CN" altLang="zh-CN" b="1" dirty="0">
                <a:solidFill>
                  <a:srgbClr val="FF0000"/>
                </a:solidFill>
              </a:rPr>
              <a:t>体温升高，常达</a:t>
            </a:r>
            <a:r>
              <a:rPr lang="en-US" altLang="zh-CN" b="1" dirty="0">
                <a:solidFill>
                  <a:srgbClr val="FF0000"/>
                </a:solidFill>
              </a:rPr>
              <a:t>40</a:t>
            </a:r>
            <a:r>
              <a:rPr lang="zh-CN" altLang="zh-CN" b="1" dirty="0">
                <a:solidFill>
                  <a:srgbClr val="FF0000"/>
                </a:solidFill>
              </a:rPr>
              <a:t>℃以上</a:t>
            </a:r>
            <a:r>
              <a:rPr lang="zh-CN" altLang="zh-CN" b="1" dirty="0"/>
              <a:t>。呼吸浅表、频数，多呈</a:t>
            </a:r>
            <a:r>
              <a:rPr lang="zh-CN" altLang="zh-CN" b="1" dirty="0">
                <a:solidFill>
                  <a:srgbClr val="FF0000"/>
                </a:solidFill>
              </a:rPr>
              <a:t>断续性呼吸和明显的腹式呼吸</a:t>
            </a:r>
            <a:r>
              <a:rPr lang="zh-CN" altLang="zh-CN" b="1" dirty="0"/>
              <a:t>，</a:t>
            </a:r>
            <a:r>
              <a:rPr lang="zh-CN" altLang="zh-CN" b="1" dirty="0">
                <a:solidFill>
                  <a:srgbClr val="FF0000"/>
                </a:solidFill>
              </a:rPr>
              <a:t>咳嗽短弱带痛。常取站立或犬坐姿势</a:t>
            </a:r>
            <a:r>
              <a:rPr lang="zh-CN" altLang="zh-CN" b="1" dirty="0" smtClean="0">
                <a:solidFill>
                  <a:srgbClr val="FF0000"/>
                </a:solidFill>
              </a:rPr>
              <a:t>。</a:t>
            </a:r>
            <a:endParaRPr lang="en-US" altLang="zh-CN" b="1" dirty="0" smtClean="0">
              <a:solidFill>
                <a:srgbClr val="FF0000"/>
              </a:solidFill>
            </a:endParaRPr>
          </a:p>
          <a:p>
            <a:pPr>
              <a:lnSpc>
                <a:spcPct val="150000"/>
              </a:lnSpc>
            </a:pPr>
            <a:r>
              <a:rPr lang="zh-CN" altLang="zh-CN" b="1" dirty="0" smtClean="0"/>
              <a:t>发病</a:t>
            </a:r>
            <a:r>
              <a:rPr lang="zh-CN" altLang="zh-CN" b="1" dirty="0"/>
              <a:t>初期，可听到</a:t>
            </a:r>
            <a:r>
              <a:rPr lang="zh-CN" altLang="zh-CN" b="1" dirty="0">
                <a:solidFill>
                  <a:srgbClr val="FF0000"/>
                </a:solidFill>
              </a:rPr>
              <a:t>胸膜摩擦音</a:t>
            </a:r>
            <a:r>
              <a:rPr lang="zh-CN" altLang="zh-CN" b="1" dirty="0"/>
              <a:t>，以后随着液体的增多，胸膜摩擦音消失，出现胸腔拍水音，</a:t>
            </a:r>
            <a:r>
              <a:rPr lang="zh-CN" altLang="zh-CN" b="1" dirty="0">
                <a:solidFill>
                  <a:srgbClr val="FF0000"/>
                </a:solidFill>
              </a:rPr>
              <a:t>胸部叩诊呈水平浊音，其水平浊音可随患病体位变动而改变</a:t>
            </a:r>
            <a:r>
              <a:rPr lang="zh-CN" altLang="zh-CN" b="1" dirty="0"/>
              <a:t>。浊音区内肺泡呼吸音减弱或消失。浊音区以上肺泡呼吸音增强。在恢复期，渗出液被吸收，又重新出现胸膜摩擦音。</a:t>
            </a:r>
            <a:endParaRPr lang="zh-CN" altLang="en-US" b="1" dirty="0"/>
          </a:p>
        </p:txBody>
      </p:sp>
    </p:spTree>
    <p:extLst>
      <p:ext uri="{BB962C8B-B14F-4D97-AF65-F5344CB8AC3E}">
        <p14:creationId xmlns:p14="http://schemas.microsoft.com/office/powerpoint/2010/main" val="318569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457200" y="1412776"/>
            <a:ext cx="8147248" cy="5061176"/>
          </a:xfrm>
        </p:spPr>
        <p:txBody>
          <a:bodyPr>
            <a:normAutofit lnSpcReduction="10000"/>
          </a:bodyPr>
          <a:lstStyle/>
          <a:p>
            <a:pPr>
              <a:lnSpc>
                <a:spcPct val="150000"/>
              </a:lnSpc>
            </a:pPr>
            <a:r>
              <a:rPr lang="zh-CN" altLang="zh-CN" b="1" dirty="0"/>
              <a:t> 当胸腔内积聚大量渗出液时，呈现呼吸困难，张口呼吸，胸前、胸下或腹下发生水肿。</a:t>
            </a:r>
            <a:r>
              <a:rPr lang="zh-CN" altLang="zh-CN" b="1" dirty="0">
                <a:solidFill>
                  <a:srgbClr val="FF0000"/>
                </a:solidFill>
              </a:rPr>
              <a:t>胸腔穿刺可流出多量黄色或红黄色易凝固的液体。</a:t>
            </a:r>
            <a:r>
              <a:rPr lang="zh-CN" altLang="zh-CN" b="1" dirty="0"/>
              <a:t>出血性胸膜炎，穿刺液呈红色，内含多量红细胞</a:t>
            </a:r>
            <a:r>
              <a:rPr lang="zh-CN" altLang="zh-CN" b="1" dirty="0" smtClean="0"/>
              <a:t>。</a:t>
            </a:r>
            <a:endParaRPr lang="en-US" altLang="zh-CN" b="1" dirty="0" smtClean="0"/>
          </a:p>
          <a:p>
            <a:pPr>
              <a:lnSpc>
                <a:spcPct val="150000"/>
              </a:lnSpc>
            </a:pPr>
            <a:r>
              <a:rPr lang="zh-CN" altLang="zh-CN" b="1" dirty="0" smtClean="0">
                <a:solidFill>
                  <a:srgbClr val="FF0000"/>
                </a:solidFill>
              </a:rPr>
              <a:t>血液</a:t>
            </a:r>
            <a:r>
              <a:rPr lang="zh-CN" altLang="zh-CN" b="1" dirty="0">
                <a:solidFill>
                  <a:srgbClr val="FF0000"/>
                </a:solidFill>
              </a:rPr>
              <a:t>检查</a:t>
            </a:r>
            <a:r>
              <a:rPr lang="zh-CN" altLang="zh-CN" b="1" dirty="0"/>
              <a:t>，白细胞数增多，中性粒细胞百分比增高，核左移，淋巴细胞相对减少</a:t>
            </a:r>
            <a:r>
              <a:rPr lang="zh-CN" altLang="zh-CN" b="1" dirty="0" smtClean="0"/>
              <a:t>。</a:t>
            </a:r>
            <a:endParaRPr lang="en-US" altLang="zh-CN" b="1" dirty="0" smtClean="0"/>
          </a:p>
          <a:p>
            <a:pPr>
              <a:lnSpc>
                <a:spcPct val="150000"/>
              </a:lnSpc>
            </a:pPr>
            <a:r>
              <a:rPr lang="zh-CN" altLang="zh-CN" b="1" dirty="0" smtClean="0">
                <a:solidFill>
                  <a:srgbClr val="FF0000"/>
                </a:solidFill>
              </a:rPr>
              <a:t>超声</a:t>
            </a:r>
            <a:r>
              <a:rPr lang="zh-CN" altLang="zh-CN" b="1" dirty="0">
                <a:solidFill>
                  <a:srgbClr val="FF0000"/>
                </a:solidFill>
              </a:rPr>
              <a:t>探查</a:t>
            </a:r>
            <a:r>
              <a:rPr lang="zh-CN" altLang="zh-CN" b="1" dirty="0"/>
              <a:t>，渗出性胸膜炎可出现液平段，液平段的长短与积液量成正比</a:t>
            </a:r>
            <a:r>
              <a:rPr lang="zh-CN" altLang="zh-CN" b="1" dirty="0" smtClean="0"/>
              <a:t>。</a:t>
            </a:r>
            <a:endParaRPr lang="en-US" altLang="zh-CN" b="1" dirty="0" smtClean="0"/>
          </a:p>
          <a:p>
            <a:pPr>
              <a:lnSpc>
                <a:spcPct val="150000"/>
              </a:lnSpc>
            </a:pPr>
            <a:r>
              <a:rPr lang="en-US" altLang="zh-CN" b="1" dirty="0" smtClean="0">
                <a:solidFill>
                  <a:srgbClr val="FF0000"/>
                </a:solidFill>
              </a:rPr>
              <a:t>X</a:t>
            </a:r>
            <a:r>
              <a:rPr lang="zh-CN" altLang="zh-CN" b="1" dirty="0">
                <a:solidFill>
                  <a:srgbClr val="FF0000"/>
                </a:solidFill>
              </a:rPr>
              <a:t>线检查可发现积液阴影</a:t>
            </a:r>
            <a:r>
              <a:rPr lang="zh-CN" altLang="zh-CN" b="1" dirty="0"/>
              <a:t>。</a:t>
            </a:r>
          </a:p>
          <a:p>
            <a:endParaRPr lang="zh-CN" altLang="en-US" dirty="0"/>
          </a:p>
        </p:txBody>
      </p:sp>
    </p:spTree>
    <p:extLst>
      <p:ext uri="{BB962C8B-B14F-4D97-AF65-F5344CB8AC3E}">
        <p14:creationId xmlns:p14="http://schemas.microsoft.com/office/powerpoint/2010/main" val="36328029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457200" y="1600200"/>
            <a:ext cx="8075240" cy="4873752"/>
          </a:xfrm>
        </p:spPr>
        <p:txBody>
          <a:bodyPr/>
          <a:lstStyle/>
          <a:p>
            <a:pPr>
              <a:lnSpc>
                <a:spcPct val="150000"/>
              </a:lnSpc>
            </a:pPr>
            <a:r>
              <a:rPr lang="zh-CN" altLang="zh-CN" b="1" dirty="0">
                <a:solidFill>
                  <a:srgbClr val="FF0000"/>
                </a:solidFill>
              </a:rPr>
              <a:t>慢性胸膜炎</a:t>
            </a:r>
            <a:r>
              <a:rPr lang="zh-CN" altLang="zh-CN" b="1" dirty="0"/>
              <a:t>，多发生广泛的粘连，胸部叩诊出现半浊音，听诊肺泡呼吸音减弱</a:t>
            </a:r>
            <a:r>
              <a:rPr lang="zh-CN" altLang="zh-CN" b="1" dirty="0" smtClean="0"/>
              <a:t>。</a:t>
            </a:r>
            <a:endParaRPr lang="en-US" altLang="zh-CN" b="1" dirty="0" smtClean="0"/>
          </a:p>
          <a:p>
            <a:pPr>
              <a:lnSpc>
                <a:spcPct val="150000"/>
              </a:lnSpc>
            </a:pPr>
            <a:r>
              <a:rPr lang="zh-CN" altLang="zh-CN" b="1" dirty="0" smtClean="0"/>
              <a:t>全身</a:t>
            </a:r>
            <a:r>
              <a:rPr lang="zh-CN" altLang="zh-CN" b="1" dirty="0"/>
              <a:t>症状往往不明显，仅出现呼吸促迫</a:t>
            </a:r>
            <a:r>
              <a:rPr lang="en-US" altLang="zh-CN" b="1" dirty="0"/>
              <a:t> (</a:t>
            </a:r>
            <a:r>
              <a:rPr lang="zh-CN" altLang="zh-CN" b="1" dirty="0"/>
              <a:t>尤以运动后明显</a:t>
            </a:r>
            <a:r>
              <a:rPr lang="en-US" altLang="zh-CN" b="1" dirty="0"/>
              <a:t>)</a:t>
            </a:r>
            <a:r>
              <a:rPr lang="zh-CN" altLang="zh-CN" b="1" dirty="0"/>
              <a:t>，或反复出现微热。</a:t>
            </a:r>
            <a:endParaRPr lang="zh-CN" altLang="en-US" b="1" dirty="0"/>
          </a:p>
        </p:txBody>
      </p:sp>
    </p:spTree>
    <p:extLst>
      <p:ext uri="{BB962C8B-B14F-4D97-AF65-F5344CB8AC3E}">
        <p14:creationId xmlns:p14="http://schemas.microsoft.com/office/powerpoint/2010/main" val="7059046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smtClean="0"/>
              <a:t>胸膜炎</a:t>
            </a:r>
            <a:endParaRPr lang="zh-CN" altLang="en-US" dirty="0"/>
          </a:p>
        </p:txBody>
      </p:sp>
      <p:pic>
        <p:nvPicPr>
          <p:cNvPr id="4" name="图片 3" descr="W~QBAOT5YSYY0LP$1G_QZTY"/>
          <p:cNvPicPr/>
          <p:nvPr/>
        </p:nvPicPr>
        <p:blipFill rotWithShape="1">
          <a:blip r:embed="rId2">
            <a:extLst>
              <a:ext uri="{28A0092B-C50C-407E-A947-70E740481C1C}">
                <a14:useLocalDpi xmlns:a14="http://schemas.microsoft.com/office/drawing/2010/main" val="0"/>
              </a:ext>
            </a:extLst>
          </a:blip>
          <a:srcRect l="12805"/>
          <a:stretch/>
        </p:blipFill>
        <p:spPr bwMode="auto">
          <a:xfrm>
            <a:off x="1475656" y="1628800"/>
            <a:ext cx="5650858" cy="4752528"/>
          </a:xfrm>
          <a:prstGeom prst="rect">
            <a:avLst/>
          </a:prstGeom>
          <a:noFill/>
          <a:ln>
            <a:noFill/>
          </a:ln>
        </p:spPr>
      </p:pic>
    </p:spTree>
    <p:extLst>
      <p:ext uri="{BB962C8B-B14F-4D97-AF65-F5344CB8AC3E}">
        <p14:creationId xmlns:p14="http://schemas.microsoft.com/office/powerpoint/2010/main" val="6470216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zh-CN" b="1" dirty="0"/>
              <a:t>诊断</a:t>
            </a:r>
            <a:endParaRPr lang="zh-CN" altLang="en-US" dirty="0"/>
          </a:p>
        </p:txBody>
      </p:sp>
      <p:sp>
        <p:nvSpPr>
          <p:cNvPr id="3" name="内容占位符 2"/>
          <p:cNvSpPr>
            <a:spLocks noGrp="1"/>
          </p:cNvSpPr>
          <p:nvPr>
            <p:ph sz="quarter" idx="1"/>
          </p:nvPr>
        </p:nvSpPr>
        <p:spPr>
          <a:xfrm>
            <a:off x="457200" y="1600200"/>
            <a:ext cx="7859216" cy="4873752"/>
          </a:xfrm>
        </p:spPr>
        <p:txBody>
          <a:bodyPr/>
          <a:lstStyle/>
          <a:p>
            <a:pPr>
              <a:lnSpc>
                <a:spcPct val="150000"/>
              </a:lnSpc>
            </a:pPr>
            <a:r>
              <a:rPr lang="zh-CN" altLang="zh-CN" b="1" dirty="0"/>
              <a:t>根据</a:t>
            </a:r>
            <a:r>
              <a:rPr lang="zh-CN" altLang="zh-CN" b="1" dirty="0">
                <a:solidFill>
                  <a:srgbClr val="FF0000"/>
                </a:solidFill>
              </a:rPr>
              <a:t>腹式呼吸，胸部听诊有摩擦音，渗出液积聚时胸部叩诊呈水平浊音，超声探查出液体平段，胸腔穿刺有多量渗出液，即可确诊</a:t>
            </a:r>
            <a:r>
              <a:rPr lang="zh-CN" altLang="zh-CN" b="1" dirty="0"/>
              <a:t>。</a:t>
            </a:r>
          </a:p>
          <a:p>
            <a:pPr>
              <a:lnSpc>
                <a:spcPct val="150000"/>
              </a:lnSpc>
            </a:pPr>
            <a:r>
              <a:rPr lang="zh-CN" altLang="zh-CN" b="1" dirty="0" smtClean="0">
                <a:solidFill>
                  <a:srgbClr val="00B050"/>
                </a:solidFill>
              </a:rPr>
              <a:t>本</a:t>
            </a:r>
            <a:r>
              <a:rPr lang="zh-CN" altLang="zh-CN" b="1" dirty="0">
                <a:solidFill>
                  <a:srgbClr val="00B050"/>
                </a:solidFill>
              </a:rPr>
              <a:t>病须与胸腔积水相鉴别</a:t>
            </a:r>
            <a:r>
              <a:rPr lang="zh-CN" altLang="zh-CN" b="1" dirty="0"/>
              <a:t>。胸腔积水多因慢性心脏病等血液循环障碍性疾病而引起，病情发展缓慢，体温不高，胸膜无炎症变化。胸腔穿刺时排出多量淡黄色澄清的液体，冰醋酸反应阴性。 </a:t>
            </a:r>
            <a:endParaRPr lang="zh-CN" altLang="en-US" b="1" dirty="0"/>
          </a:p>
        </p:txBody>
      </p:sp>
    </p:spTree>
    <p:extLst>
      <p:ext uri="{BB962C8B-B14F-4D97-AF65-F5344CB8AC3E}">
        <p14:creationId xmlns:p14="http://schemas.microsoft.com/office/powerpoint/2010/main" val="199032082"/>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凸显">
  <a:themeElements>
    <a:clrScheme name="凸显">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凸显">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凸显">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882</Words>
  <Application>Microsoft Office PowerPoint</Application>
  <PresentationFormat>全屏显示(4:3)</PresentationFormat>
  <Paragraphs>33</Paragraphs>
  <Slides>12</Slides>
  <Notes>0</Notes>
  <HiddenSlides>0</HiddenSlides>
  <MMClips>0</MMClips>
  <ScaleCrop>false</ScaleCrop>
  <HeadingPairs>
    <vt:vector size="4" baseType="variant">
      <vt:variant>
        <vt:lpstr>主题</vt:lpstr>
      </vt:variant>
      <vt:variant>
        <vt:i4>1</vt:i4>
      </vt:variant>
      <vt:variant>
        <vt:lpstr>幻灯片标题</vt:lpstr>
      </vt:variant>
      <vt:variant>
        <vt:i4>12</vt:i4>
      </vt:variant>
    </vt:vector>
  </HeadingPairs>
  <TitlesOfParts>
    <vt:vector size="13" baseType="lpstr">
      <vt:lpstr>凸显</vt:lpstr>
      <vt:lpstr>项目四 犬猫常见内科疾病的防治</vt:lpstr>
      <vt:lpstr>胸膜炎</vt:lpstr>
      <vt:lpstr>概述</vt:lpstr>
      <vt:lpstr>病因</vt:lpstr>
      <vt:lpstr>症状</vt:lpstr>
      <vt:lpstr>PowerPoint 演示文稿</vt:lpstr>
      <vt:lpstr>PowerPoint 演示文稿</vt:lpstr>
      <vt:lpstr>胸膜炎</vt:lpstr>
      <vt:lpstr>诊断</vt:lpstr>
      <vt:lpstr>治疗</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项目四 犬猫常见内科疾病的防治</dc:title>
  <dc:creator>丁晓</dc:creator>
  <cp:lastModifiedBy>丁晓</cp:lastModifiedBy>
  <cp:revision>1</cp:revision>
  <dcterms:created xsi:type="dcterms:W3CDTF">2021-01-28T05:23:53Z</dcterms:created>
  <dcterms:modified xsi:type="dcterms:W3CDTF">2021-01-28T05:24:12Z</dcterms:modified>
</cp:coreProperties>
</file>