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37829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39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508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7269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2213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01699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15742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620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36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1016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90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085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55776" y="692696"/>
            <a:ext cx="6172200" cy="958258"/>
          </a:xfrm>
        </p:spPr>
        <p:txBody>
          <a:bodyPr>
            <a:normAutofit fontScale="90000"/>
          </a:bodyPr>
          <a:lstStyle/>
          <a:p>
            <a:r>
              <a:rPr lang="zh-CN" altLang="en-US" sz="3600" dirty="0" smtClean="0"/>
              <a:t>项目四 </a:t>
            </a:r>
            <a:r>
              <a:rPr lang="zh-CN" altLang="zh-CN" sz="3600" dirty="0" smtClean="0"/>
              <a:t>犬</a:t>
            </a:r>
            <a:r>
              <a:rPr lang="zh-CN" altLang="zh-CN" sz="3600" dirty="0"/>
              <a:t>猫常见内科</a:t>
            </a:r>
            <a:r>
              <a:rPr lang="zh-CN" altLang="zh-CN" sz="3600" dirty="0" smtClean="0"/>
              <a:t>疾病</a:t>
            </a:r>
            <a:r>
              <a:rPr lang="zh-CN" altLang="en-US" sz="3600" dirty="0" smtClean="0"/>
              <a:t>的防治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63688" y="2420888"/>
            <a:ext cx="6848008" cy="1371600"/>
          </a:xfrm>
        </p:spPr>
        <p:txBody>
          <a:bodyPr/>
          <a:lstStyle/>
          <a:p>
            <a:r>
              <a:rPr lang="en-US" altLang="zh-CN" sz="3600" dirty="0" smtClean="0"/>
              <a:t>      </a:t>
            </a:r>
            <a:r>
              <a:rPr lang="zh-CN" altLang="zh-CN" sz="3600" dirty="0" smtClean="0"/>
              <a:t>任务</a:t>
            </a:r>
            <a:r>
              <a:rPr lang="en-US" altLang="zh-CN" sz="3600" dirty="0" smtClean="0"/>
              <a:t>2</a:t>
            </a:r>
            <a:r>
              <a:rPr lang="zh-CN" altLang="zh-CN" sz="3600" dirty="0" smtClean="0"/>
              <a:t> </a:t>
            </a:r>
            <a:r>
              <a:rPr lang="en-US" altLang="zh-CN" sz="3600" dirty="0" smtClean="0"/>
              <a:t> </a:t>
            </a:r>
            <a:r>
              <a:rPr lang="zh-CN" altLang="zh-CN" sz="3600" dirty="0" smtClean="0"/>
              <a:t>呼吸系统疾病</a:t>
            </a:r>
            <a:r>
              <a:rPr lang="zh-CN" altLang="en-US" sz="3600" dirty="0" smtClean="0"/>
              <a:t>的防治</a:t>
            </a:r>
            <a:endParaRPr lang="zh-CN" altLang="zh-CN" sz="3600" dirty="0" smtClean="0"/>
          </a:p>
          <a:p>
            <a:endParaRPr lang="zh-CN" altLang="zh-CN" sz="3600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753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075240" cy="525658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(4)</a:t>
            </a:r>
            <a:r>
              <a:rPr lang="zh-CN" altLang="zh-CN" b="1" dirty="0">
                <a:solidFill>
                  <a:srgbClr val="FF0000"/>
                </a:solidFill>
              </a:rPr>
              <a:t>积极治疗原发病</a:t>
            </a:r>
            <a:r>
              <a:rPr lang="zh-CN" altLang="zh-CN" b="1" dirty="0" smtClean="0">
                <a:solidFill>
                  <a:srgbClr val="FF0000"/>
                </a:solidFill>
              </a:rPr>
              <a:t>：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①</a:t>
            </a:r>
            <a:r>
              <a:rPr lang="zh-CN" altLang="zh-CN" b="1" dirty="0"/>
              <a:t>继发细菌感染可选用氨苄青霉素每千克体重</a:t>
            </a:r>
            <a:r>
              <a:rPr lang="en-US" altLang="zh-CN" b="1" dirty="0"/>
              <a:t>20mg</a:t>
            </a:r>
            <a:r>
              <a:rPr lang="zh-CN" altLang="zh-CN" b="1" dirty="0"/>
              <a:t>口服或肌肉注射，每日</a:t>
            </a:r>
            <a:r>
              <a:rPr lang="en-US" altLang="zh-CN" b="1" dirty="0"/>
              <a:t>2</a:t>
            </a:r>
            <a:r>
              <a:rPr lang="zh-CN" altLang="zh-CN" b="1" dirty="0"/>
              <a:t>次；亦可选用其他抗生素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②</a:t>
            </a:r>
            <a:r>
              <a:rPr lang="zh-CN" altLang="zh-CN" b="1" dirty="0"/>
              <a:t>真菌感染时，首先清洗鼻腔，用</a:t>
            </a:r>
            <a:r>
              <a:rPr lang="en-US" altLang="zh-CN" b="1" dirty="0"/>
              <a:t>1%</a:t>
            </a:r>
            <a:r>
              <a:rPr lang="zh-CN" altLang="zh-CN" b="1" dirty="0"/>
              <a:t>复方碘甘油喷鼻，连用</a:t>
            </a:r>
            <a:r>
              <a:rPr lang="en-US" altLang="zh-CN" b="1" dirty="0"/>
              <a:t>10</a:t>
            </a:r>
            <a:r>
              <a:rPr lang="zh-CN" altLang="zh-CN" b="1" dirty="0"/>
              <a:t>日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③</a:t>
            </a:r>
            <a:r>
              <a:rPr lang="zh-CN" altLang="zh-CN" b="1" dirty="0"/>
              <a:t>对特异性致病因素造成的鼻炎，口服或肌肉注射地塞米松每千克体重</a:t>
            </a:r>
            <a:r>
              <a:rPr lang="en-US" altLang="zh-CN" b="1" dirty="0"/>
              <a:t>0.1~1.0mg</a:t>
            </a:r>
            <a:r>
              <a:rPr lang="zh-CN" altLang="zh-CN" b="1" dirty="0"/>
              <a:t>，或口服扑尔敏</a:t>
            </a:r>
            <a:r>
              <a:rPr lang="en-US" altLang="zh-CN" b="1" dirty="0"/>
              <a:t>4~8mg</a:t>
            </a:r>
            <a:r>
              <a:rPr lang="zh-CN" altLang="zh-CN" b="1" dirty="0"/>
              <a:t>或皮下注射去甲肾上腺素每千克体重</a:t>
            </a:r>
            <a:r>
              <a:rPr lang="en-US" altLang="zh-CN" b="1" dirty="0"/>
              <a:t>0.15mg</a:t>
            </a:r>
            <a:r>
              <a:rPr lang="zh-CN" altLang="zh-CN" b="1" dirty="0"/>
              <a:t>，每日</a:t>
            </a:r>
            <a:r>
              <a:rPr lang="en-US" altLang="zh-CN" b="1" dirty="0"/>
              <a:t>2</a:t>
            </a:r>
            <a:r>
              <a:rPr lang="zh-CN" altLang="zh-CN" b="1" dirty="0"/>
              <a:t>次。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56577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98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07704" y="908720"/>
            <a:ext cx="6172200" cy="1894362"/>
          </a:xfrm>
        </p:spPr>
        <p:txBody>
          <a:bodyPr>
            <a:normAutofit/>
          </a:bodyPr>
          <a:lstStyle/>
          <a:p>
            <a:pPr algn="ctr"/>
            <a:r>
              <a:rPr lang="zh-CN" altLang="zh-CN" sz="6000" dirty="0"/>
              <a:t>鼻</a:t>
            </a:r>
            <a:r>
              <a:rPr lang="en-US" altLang="zh-CN" sz="6000" dirty="0"/>
              <a:t>  </a:t>
            </a:r>
            <a:r>
              <a:rPr lang="zh-CN" altLang="zh-CN" sz="6000" dirty="0"/>
              <a:t>炎</a:t>
            </a:r>
            <a:endParaRPr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752343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概述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鼻炎即</a:t>
            </a:r>
            <a:r>
              <a:rPr lang="zh-CN" altLang="zh-CN" b="1" dirty="0">
                <a:solidFill>
                  <a:srgbClr val="FF0000"/>
                </a:solidFill>
              </a:rPr>
              <a:t>鼻黏膜的炎症</a:t>
            </a:r>
            <a:r>
              <a:rPr lang="zh-CN" altLang="zh-CN" b="1" dirty="0" smtClean="0">
                <a:solidFill>
                  <a:srgbClr val="FF0000"/>
                </a:solidFill>
              </a:rPr>
              <a:t>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按</a:t>
            </a:r>
            <a:r>
              <a:rPr lang="zh-CN" altLang="zh-CN" b="1" dirty="0"/>
              <a:t>病程分为</a:t>
            </a:r>
            <a:r>
              <a:rPr lang="zh-CN" altLang="zh-CN" b="1" dirty="0">
                <a:solidFill>
                  <a:srgbClr val="FF0000"/>
                </a:solidFill>
              </a:rPr>
              <a:t>急性鼻炎和慢性鼻炎</a:t>
            </a:r>
            <a:r>
              <a:rPr lang="zh-CN" altLang="zh-CN" b="1" dirty="0" smtClean="0"/>
              <a:t>；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按</a:t>
            </a:r>
            <a:r>
              <a:rPr lang="zh-CN" altLang="zh-CN" b="1" dirty="0"/>
              <a:t>病因分为</a:t>
            </a:r>
            <a:r>
              <a:rPr lang="zh-CN" altLang="zh-CN" b="1" dirty="0">
                <a:solidFill>
                  <a:srgbClr val="FF0000"/>
                </a:solidFill>
              </a:rPr>
              <a:t>原发性鼻炎和继发性鼻炎</a:t>
            </a:r>
            <a:r>
              <a:rPr lang="zh-CN" altLang="zh-CN" b="1" dirty="0"/>
              <a:t>，以原发性浆液性鼻炎多见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临床</a:t>
            </a:r>
            <a:r>
              <a:rPr lang="zh-CN" altLang="zh-CN" b="1" dirty="0"/>
              <a:t>上以</a:t>
            </a:r>
            <a:r>
              <a:rPr lang="zh-CN" altLang="zh-CN" b="1" dirty="0">
                <a:solidFill>
                  <a:srgbClr val="FF0000"/>
                </a:solidFill>
              </a:rPr>
              <a:t>鼻黏膜充血、肿胀、流鼻液、喷鼻、呼吸困难为特征</a:t>
            </a:r>
            <a:r>
              <a:rPr lang="zh-CN" altLang="zh-CN" b="1" dirty="0"/>
              <a:t>，春秋季节多发。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5719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病因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5069160"/>
          </a:xfrm>
        </p:spPr>
        <p:txBody>
          <a:bodyPr>
            <a:normAutofit lnSpcReduction="10000"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1</a:t>
            </a:r>
            <a:r>
              <a:rPr lang="zh-CN" altLang="zh-CN" b="1" dirty="0">
                <a:solidFill>
                  <a:srgbClr val="FF0000"/>
                </a:solidFill>
              </a:rPr>
              <a:t>．原发性鼻炎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r>
              <a:rPr lang="zh-CN" altLang="zh-CN" b="1" dirty="0"/>
              <a:t>主要由于鼻黏膜受寒冷、化学、机械性因素刺激所致。</a:t>
            </a:r>
          </a:p>
          <a:p>
            <a:r>
              <a:rPr lang="zh-CN" altLang="zh-CN" b="1" dirty="0">
                <a:solidFill>
                  <a:srgbClr val="00B0F0"/>
                </a:solidFill>
              </a:rPr>
              <a:t>（</a:t>
            </a:r>
            <a:r>
              <a:rPr lang="en-US" altLang="zh-CN" b="1" dirty="0">
                <a:solidFill>
                  <a:srgbClr val="00B0F0"/>
                </a:solidFill>
              </a:rPr>
              <a:t>1</a:t>
            </a:r>
            <a:r>
              <a:rPr lang="zh-CN" altLang="zh-CN" b="1" dirty="0">
                <a:solidFill>
                  <a:srgbClr val="00B0F0"/>
                </a:solidFill>
              </a:rPr>
              <a:t>）寒冷刺激：</a:t>
            </a:r>
            <a:r>
              <a:rPr lang="zh-CN" altLang="zh-CN" b="1" dirty="0"/>
              <a:t>寒冷刺激引起的原发性鼻炎占很大比例。由于季节变换、气温骤降，耐寒能力差、抵抗力不强的动物，鼻黏膜在寒冷刺激下发生充血、渗出，鼻腔内条件性病原菌趁势繁殖而引起黏膜炎症。</a:t>
            </a:r>
          </a:p>
          <a:p>
            <a:r>
              <a:rPr lang="zh-CN" altLang="zh-CN" b="1" dirty="0">
                <a:solidFill>
                  <a:srgbClr val="00B0F0"/>
                </a:solidFill>
              </a:rPr>
              <a:t>（</a:t>
            </a:r>
            <a:r>
              <a:rPr lang="en-US" altLang="zh-CN" b="1" dirty="0">
                <a:solidFill>
                  <a:srgbClr val="00B0F0"/>
                </a:solidFill>
              </a:rPr>
              <a:t>2</a:t>
            </a:r>
            <a:r>
              <a:rPr lang="zh-CN" altLang="zh-CN" b="1" dirty="0">
                <a:solidFill>
                  <a:srgbClr val="00B0F0"/>
                </a:solidFill>
              </a:rPr>
              <a:t>）化学因素：</a:t>
            </a:r>
            <a:r>
              <a:rPr lang="zh-CN" altLang="zh-CN" b="1" dirty="0"/>
              <a:t>包括挥发性化工原料</a:t>
            </a:r>
            <a:r>
              <a:rPr lang="en-US" altLang="zh-CN" b="1" dirty="0"/>
              <a:t>(</a:t>
            </a:r>
            <a:r>
              <a:rPr lang="zh-CN" altLang="zh-CN" b="1" dirty="0"/>
              <a:t>如二氧化硫、氯化氢等泄漏</a:t>
            </a:r>
            <a:r>
              <a:rPr lang="en-US" altLang="zh-CN" b="1" dirty="0"/>
              <a:t>)</a:t>
            </a:r>
            <a:r>
              <a:rPr lang="zh-CN" altLang="zh-CN" b="1" dirty="0"/>
              <a:t>，饲养场产生的有害气体</a:t>
            </a:r>
            <a:r>
              <a:rPr lang="en-US" altLang="zh-CN" b="1" dirty="0"/>
              <a:t>(</a:t>
            </a:r>
            <a:r>
              <a:rPr lang="zh-CN" altLang="zh-CN" b="1" dirty="0"/>
              <a:t>如氨、硫化氢</a:t>
            </a:r>
            <a:r>
              <a:rPr lang="en-US" altLang="zh-CN" b="1" dirty="0"/>
              <a:t>)</a:t>
            </a:r>
            <a:r>
              <a:rPr lang="zh-CN" altLang="zh-CN" b="1" dirty="0"/>
              <a:t>，以及某些环境污染物等直接刺激鼻黏膜引起炎症；战争中化学毒气也可致病。</a:t>
            </a:r>
          </a:p>
          <a:p>
            <a:r>
              <a:rPr lang="zh-CN" altLang="zh-CN" b="1" dirty="0">
                <a:solidFill>
                  <a:srgbClr val="00B0F0"/>
                </a:solidFill>
              </a:rPr>
              <a:t>（</a:t>
            </a:r>
            <a:r>
              <a:rPr lang="en-US" altLang="zh-CN" b="1" dirty="0">
                <a:solidFill>
                  <a:srgbClr val="00B0F0"/>
                </a:solidFill>
              </a:rPr>
              <a:t>3</a:t>
            </a:r>
            <a:r>
              <a:rPr lang="zh-CN" altLang="zh-CN" b="1" dirty="0">
                <a:solidFill>
                  <a:srgbClr val="00B0F0"/>
                </a:solidFill>
              </a:rPr>
              <a:t>）机械因素：</a:t>
            </a:r>
            <a:r>
              <a:rPr lang="zh-CN" altLang="zh-CN" b="1" dirty="0"/>
              <a:t>包括粗暴的鼻腔检查，吸人粉尘、植物芒刺、昆虫、花粉及霉菌孢子，鼻部外伤等直接刺激鼻黏膜引起炎症。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925099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873752"/>
          </a:xfrm>
        </p:spPr>
        <p:txBody>
          <a:bodyPr/>
          <a:lstStyle/>
          <a:p>
            <a:r>
              <a:rPr lang="en-US" altLang="zh-CN" b="1" dirty="0">
                <a:solidFill>
                  <a:srgbClr val="FF0000"/>
                </a:solidFill>
              </a:rPr>
              <a:t>2</a:t>
            </a:r>
            <a:r>
              <a:rPr lang="zh-CN" altLang="zh-CN" b="1" dirty="0">
                <a:solidFill>
                  <a:srgbClr val="FF0000"/>
                </a:solidFill>
              </a:rPr>
              <a:t>．继发性鼻炎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en-US" altLang="zh-CN" b="1" dirty="0">
                <a:solidFill>
                  <a:srgbClr val="00B0F0"/>
                </a:solidFill>
              </a:rPr>
              <a:t>(1)</a:t>
            </a:r>
            <a:r>
              <a:rPr lang="zh-CN" altLang="zh-CN" b="1" dirty="0">
                <a:solidFill>
                  <a:srgbClr val="00B0F0"/>
                </a:solidFill>
              </a:rPr>
              <a:t>继发于某些传染病：</a:t>
            </a:r>
            <a:r>
              <a:rPr lang="zh-CN" altLang="zh-CN" b="1" dirty="0"/>
              <a:t>如犬瘟热、副流感、腺病毒感染、猫泛白细胞减少症、猫大肠杆菌病、</a:t>
            </a:r>
            <a:r>
              <a:rPr lang="en-US" altLang="zh-CN" b="1" dirty="0"/>
              <a:t>β-</a:t>
            </a:r>
            <a:r>
              <a:rPr lang="zh-CN" altLang="zh-CN" b="1" dirty="0"/>
              <a:t>溶血性链球菌感染、犬、猫支气管败血博氏杆菌感染、出血败血性巴氏杆菌感染。</a:t>
            </a:r>
          </a:p>
          <a:p>
            <a:r>
              <a:rPr lang="en-US" altLang="zh-CN" b="1" dirty="0">
                <a:solidFill>
                  <a:srgbClr val="00B0F0"/>
                </a:solidFill>
              </a:rPr>
              <a:t>(2) </a:t>
            </a:r>
            <a:r>
              <a:rPr lang="zh-CN" altLang="zh-CN" b="1" dirty="0">
                <a:solidFill>
                  <a:srgbClr val="00B0F0"/>
                </a:solidFill>
              </a:rPr>
              <a:t>继发于犬鼻螨、肺棘螨等寄生虫感染。</a:t>
            </a:r>
          </a:p>
          <a:p>
            <a:r>
              <a:rPr lang="en-US" altLang="zh-CN" b="1" dirty="0">
                <a:solidFill>
                  <a:srgbClr val="00B0F0"/>
                </a:solidFill>
              </a:rPr>
              <a:t>(3)</a:t>
            </a:r>
            <a:r>
              <a:rPr lang="zh-CN" altLang="zh-CN" b="1" dirty="0">
                <a:solidFill>
                  <a:srgbClr val="00B0F0"/>
                </a:solidFill>
              </a:rPr>
              <a:t>某些过敏性疾病。</a:t>
            </a:r>
          </a:p>
          <a:p>
            <a:r>
              <a:rPr lang="en-US" altLang="zh-CN" b="1" dirty="0">
                <a:solidFill>
                  <a:srgbClr val="00B0F0"/>
                </a:solidFill>
              </a:rPr>
              <a:t>(4)</a:t>
            </a:r>
            <a:r>
              <a:rPr lang="zh-CN" altLang="zh-CN" b="1" dirty="0">
                <a:solidFill>
                  <a:srgbClr val="00B0F0"/>
                </a:solidFill>
              </a:rPr>
              <a:t>邻近器官炎症蔓延：</a:t>
            </a:r>
            <a:r>
              <a:rPr lang="zh-CN" altLang="zh-CN" b="1" dirty="0"/>
              <a:t>如咽喉炎、副鼻窦炎及齿槽骨膜炎、呕吐所致鼻腔污染等可波及鼻黏膜而发生炎症。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46046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症状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1</a:t>
            </a:r>
            <a:r>
              <a:rPr lang="zh-CN" altLang="zh-CN" b="1" dirty="0">
                <a:solidFill>
                  <a:srgbClr val="FF0000"/>
                </a:solidFill>
              </a:rPr>
              <a:t>．急性鼻炎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r>
              <a:rPr lang="zh-CN" altLang="zh-CN" b="1" dirty="0"/>
              <a:t>病初鼻黏膜潮红、肿胀，因黏膜发痒而引起喷嚏。患病犬、猫摇头后退、以前爪抓搔鼻部。随着炎症的发展，自一侧或两侧鼻孔流出鼻液，初为水样透明浆液性鼻液，后变为黏液性或黏液脓性鼻液，若混有血液为血性鼻液。急性期患病犬、猫出现呼吸迫促、张口呼吸及吸气性鼻呼吸杂音等呼吸困难症状。伴有结膜炎时，尚可见羞明流泪，有眼屎。下颌淋巴结明显肿胀时可引起吞咽困难。常并发扁桃体炎和咽喉炎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503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2</a:t>
            </a:r>
            <a:r>
              <a:rPr lang="zh-CN" altLang="zh-CN" b="1" dirty="0">
                <a:solidFill>
                  <a:srgbClr val="FF0000"/>
                </a:solidFill>
              </a:rPr>
              <a:t>．慢性鼻炎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r>
              <a:rPr lang="zh-CN" altLang="zh-CN" b="1" dirty="0"/>
              <a:t>病情发展缓慢，临床症状时轻时重，长期流黏液脓性鼻液，鼻腔黏膜有糜烂和溃疡。如伴有副鼻窦炎引起骨质坏死和组织崩解，鼻液有腐败气味并混有血丝。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9098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诊断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单纯鼻液，可根据鼻黏膜充血、肿胀、流浆液至脓性鼻液，喷嚏，吸气性鼻呼吸杂音，体温、脉搏变化不明显等症状确立诊断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但</a:t>
            </a:r>
            <a:r>
              <a:rPr lang="zh-CN" altLang="zh-CN" b="1" dirty="0"/>
              <a:t>需首先排除可疑的传染病，并注意区别其原发性或继发性。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870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治疗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5141168"/>
          </a:xfrm>
        </p:spPr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(1)</a:t>
            </a:r>
            <a:r>
              <a:rPr lang="zh-CN" altLang="zh-CN" b="1" dirty="0">
                <a:solidFill>
                  <a:srgbClr val="FF0000"/>
                </a:solidFill>
              </a:rPr>
              <a:t>首先除去病因，</a:t>
            </a:r>
            <a:r>
              <a:rPr lang="zh-CN" altLang="zh-CN" b="1" dirty="0"/>
              <a:t>将患病犬、猫移置温暖、通风良好的场所。</a:t>
            </a:r>
          </a:p>
          <a:p>
            <a:r>
              <a:rPr lang="en-US" altLang="zh-CN" b="1" dirty="0">
                <a:solidFill>
                  <a:srgbClr val="FF0000"/>
                </a:solidFill>
              </a:rPr>
              <a:t>(2)</a:t>
            </a:r>
            <a:r>
              <a:rPr lang="zh-CN" altLang="zh-CN" b="1" dirty="0">
                <a:solidFill>
                  <a:srgbClr val="FF0000"/>
                </a:solidFill>
              </a:rPr>
              <a:t>清洗鼻腔：</a:t>
            </a:r>
            <a:r>
              <a:rPr lang="zh-CN" altLang="zh-CN" b="1" dirty="0"/>
              <a:t>鼻液黏稠时，可选用温热的生理盐水或</a:t>
            </a:r>
            <a:r>
              <a:rPr lang="en-US" altLang="zh-CN" b="1" dirty="0"/>
              <a:t>1%</a:t>
            </a:r>
            <a:r>
              <a:rPr lang="zh-CN" altLang="zh-CN" b="1" dirty="0"/>
              <a:t>碳酸氢钠溶液冲洗鼻腔；当有大量稀薄鼻液时，可先用</a:t>
            </a:r>
            <a:r>
              <a:rPr lang="en-US" altLang="zh-CN" b="1" dirty="0"/>
              <a:t>1%</a:t>
            </a:r>
            <a:r>
              <a:rPr lang="zh-CN" altLang="zh-CN" b="1" dirty="0"/>
              <a:t>明矾溶液、</a:t>
            </a:r>
            <a:r>
              <a:rPr lang="en-US" altLang="zh-CN" b="1" dirty="0"/>
              <a:t>2%~3%</a:t>
            </a:r>
            <a:r>
              <a:rPr lang="zh-CN" altLang="zh-CN" b="1" dirty="0"/>
              <a:t>硼酸溶液、</a:t>
            </a:r>
            <a:r>
              <a:rPr lang="en-US" altLang="zh-CN" b="1" dirty="0"/>
              <a:t>0.1%</a:t>
            </a:r>
            <a:r>
              <a:rPr lang="zh-CN" altLang="zh-CN" b="1" dirty="0"/>
              <a:t>高锰酸钾溶液、</a:t>
            </a:r>
            <a:r>
              <a:rPr lang="en-US" altLang="zh-CN" b="1" dirty="0"/>
              <a:t>0.1%</a:t>
            </a:r>
            <a:r>
              <a:rPr lang="zh-CN" altLang="zh-CN" b="1" dirty="0"/>
              <a:t>鞣酸溶液冲洗鼻腔。</a:t>
            </a:r>
          </a:p>
          <a:p>
            <a:r>
              <a:rPr lang="en-US" altLang="zh-CN" b="1" dirty="0">
                <a:solidFill>
                  <a:srgbClr val="FF0000"/>
                </a:solidFill>
              </a:rPr>
              <a:t>(3)</a:t>
            </a:r>
            <a:r>
              <a:rPr lang="zh-CN" altLang="zh-CN" b="1" dirty="0">
                <a:solidFill>
                  <a:srgbClr val="FF0000"/>
                </a:solidFill>
              </a:rPr>
              <a:t>局部给药：</a:t>
            </a:r>
            <a:r>
              <a:rPr lang="zh-CN" altLang="zh-CN" b="1" dirty="0"/>
              <a:t>为消除局部炎症，可涂擦抗生素软膏，或鼻腔注人青霉素溶液</a:t>
            </a:r>
            <a:r>
              <a:rPr lang="en-US" altLang="zh-CN" b="1" dirty="0"/>
              <a:t> (</a:t>
            </a:r>
            <a:r>
              <a:rPr lang="zh-CN" altLang="zh-CN" b="1" dirty="0"/>
              <a:t>将</a:t>
            </a:r>
            <a:r>
              <a:rPr lang="en-US" altLang="zh-CN" b="1" dirty="0"/>
              <a:t>20 </a:t>
            </a:r>
            <a:r>
              <a:rPr lang="zh-CN" altLang="zh-CN" b="1" dirty="0"/>
              <a:t>万</a:t>
            </a:r>
            <a:r>
              <a:rPr lang="en-US" altLang="zh-CN" b="1" dirty="0"/>
              <a:t>~40</a:t>
            </a:r>
            <a:r>
              <a:rPr lang="zh-CN" altLang="zh-CN" b="1" dirty="0"/>
              <a:t>万</a:t>
            </a:r>
            <a:r>
              <a:rPr lang="en-US" altLang="zh-CN" b="1" dirty="0"/>
              <a:t>IU</a:t>
            </a:r>
            <a:r>
              <a:rPr lang="zh-CN" altLang="zh-CN" b="1" dirty="0"/>
              <a:t>青霉素溶于</a:t>
            </a:r>
            <a:r>
              <a:rPr lang="en-US" altLang="zh-CN" b="1" dirty="0"/>
              <a:t>5mL</a:t>
            </a:r>
            <a:r>
              <a:rPr lang="zh-CN" altLang="zh-CN" b="1" dirty="0"/>
              <a:t>注射用水中</a:t>
            </a:r>
            <a:r>
              <a:rPr lang="en-US" altLang="zh-CN" b="1" dirty="0"/>
              <a:t>)</a:t>
            </a:r>
            <a:r>
              <a:rPr lang="zh-CN" altLang="zh-CN" b="1" dirty="0"/>
              <a:t>。鼻黏膜严重充血时，为促进局部血管收缩、减轻黏膜敏感性，可用</a:t>
            </a:r>
            <a:r>
              <a:rPr lang="en-US" altLang="zh-CN" b="1" dirty="0"/>
              <a:t>1%</a:t>
            </a:r>
            <a:r>
              <a:rPr lang="zh-CN" altLang="zh-CN" b="1" dirty="0"/>
              <a:t>麻黄碱滴鼻或用可卡因</a:t>
            </a:r>
            <a:r>
              <a:rPr lang="en-US" altLang="zh-CN" b="1" dirty="0"/>
              <a:t>0.1g</a:t>
            </a:r>
            <a:r>
              <a:rPr lang="zh-CN" altLang="zh-CN" b="1" dirty="0"/>
              <a:t>、</a:t>
            </a:r>
            <a:r>
              <a:rPr lang="en-US" altLang="zh-CN" b="1" dirty="0"/>
              <a:t> 0.1%</a:t>
            </a:r>
            <a:r>
              <a:rPr lang="zh-CN" altLang="zh-CN" b="1" dirty="0"/>
              <a:t>肾上腺素溶液</a:t>
            </a:r>
            <a:r>
              <a:rPr lang="en-US" altLang="zh-CN" b="1" dirty="0"/>
              <a:t>1mL</a:t>
            </a:r>
            <a:r>
              <a:rPr lang="zh-CN" altLang="zh-CN" b="1" dirty="0"/>
              <a:t>、蒸馏水</a:t>
            </a:r>
            <a:r>
              <a:rPr lang="en-US" altLang="zh-CN" b="1" dirty="0"/>
              <a:t>20mL</a:t>
            </a:r>
            <a:r>
              <a:rPr lang="zh-CN" altLang="zh-CN" b="1" dirty="0"/>
              <a:t>混合滴鼻。鼻塞严重时，用去甲肾上腺素滴鼻液</a:t>
            </a:r>
            <a:r>
              <a:rPr lang="en-US" altLang="zh-CN" b="1" dirty="0"/>
              <a:t> (</a:t>
            </a:r>
            <a:r>
              <a:rPr lang="zh-CN" altLang="zh-CN" b="1" dirty="0"/>
              <a:t>含</a:t>
            </a:r>
            <a:r>
              <a:rPr lang="en-US" altLang="zh-CN" b="1" dirty="0"/>
              <a:t>0.2%</a:t>
            </a:r>
            <a:r>
              <a:rPr lang="zh-CN" altLang="zh-CN" b="1" dirty="0"/>
              <a:t>去甲肾上腺素、</a:t>
            </a:r>
            <a:r>
              <a:rPr lang="en-US" altLang="zh-CN" b="1" dirty="0"/>
              <a:t>3%</a:t>
            </a:r>
            <a:r>
              <a:rPr lang="zh-CN" altLang="zh-CN" b="1" dirty="0"/>
              <a:t>洁霉素、</a:t>
            </a:r>
            <a:r>
              <a:rPr lang="en-US" altLang="zh-CN" b="1" dirty="0"/>
              <a:t>0.05%</a:t>
            </a:r>
            <a:r>
              <a:rPr lang="zh-CN" altLang="zh-CN" b="1" dirty="0"/>
              <a:t>倍他米松</a:t>
            </a:r>
            <a:r>
              <a:rPr lang="en-US" altLang="zh-CN" b="1" dirty="0"/>
              <a:t>)</a:t>
            </a:r>
            <a:r>
              <a:rPr lang="zh-CN" altLang="zh-CN" b="1" dirty="0"/>
              <a:t>滴鼻，每日数次。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7013511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886</Words>
  <Application>Microsoft Office PowerPoint</Application>
  <PresentationFormat>全屏显示(4:3)</PresentationFormat>
  <Paragraphs>34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凸显</vt:lpstr>
      <vt:lpstr>项目四 犬猫常见内科疾病的防治</vt:lpstr>
      <vt:lpstr>鼻  炎</vt:lpstr>
      <vt:lpstr>概述</vt:lpstr>
      <vt:lpstr>病因</vt:lpstr>
      <vt:lpstr>PowerPoint 演示文稿</vt:lpstr>
      <vt:lpstr>症状</vt:lpstr>
      <vt:lpstr>PowerPoint 演示文稿</vt:lpstr>
      <vt:lpstr>诊断</vt:lpstr>
      <vt:lpstr>治疗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项目四 犬猫常见内科疾病的防治</dc:title>
  <dc:creator>丁晓</dc:creator>
  <cp:lastModifiedBy>丁晓</cp:lastModifiedBy>
  <cp:revision>1</cp:revision>
  <dcterms:created xsi:type="dcterms:W3CDTF">2021-01-28T05:21:13Z</dcterms:created>
  <dcterms:modified xsi:type="dcterms:W3CDTF">2021-01-28T05:21:50Z</dcterms:modified>
</cp:coreProperties>
</file>