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6285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614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14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3027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5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738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64835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40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43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519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544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2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776" y="692696"/>
            <a:ext cx="6172200" cy="958258"/>
          </a:xfrm>
        </p:spPr>
        <p:txBody>
          <a:bodyPr>
            <a:normAutofit fontScale="90000"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63688" y="2420888"/>
            <a:ext cx="6848008" cy="1371600"/>
          </a:xfrm>
        </p:spPr>
        <p:txBody>
          <a:bodyPr/>
          <a:lstStyle/>
          <a:p>
            <a:r>
              <a:rPr lang="en-US" altLang="zh-CN" sz="3600" dirty="0" smtClean="0"/>
              <a:t>   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2</a:t>
            </a:r>
            <a:r>
              <a:rPr lang="zh-CN" altLang="zh-CN" sz="3600" dirty="0" smtClean="0"/>
              <a:t> </a:t>
            </a:r>
            <a:r>
              <a:rPr lang="en-US" altLang="zh-CN" sz="3600" dirty="0" smtClean="0"/>
              <a:t> </a:t>
            </a:r>
            <a:r>
              <a:rPr lang="zh-CN" altLang="zh-CN" sz="3600" dirty="0" smtClean="0"/>
              <a:t>呼吸系统疾病</a:t>
            </a:r>
            <a:r>
              <a:rPr lang="zh-CN" altLang="en-US" sz="3600" dirty="0" smtClean="0"/>
              <a:t>的防治</a:t>
            </a:r>
            <a:endParaRPr lang="zh-CN" altLang="zh-CN" sz="3600" dirty="0" smtClean="0"/>
          </a:p>
          <a:p>
            <a:endParaRPr lang="zh-CN" altLang="zh-CN" sz="36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8104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4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ctrTitle"/>
          </p:nvPr>
        </p:nvSpPr>
        <p:spPr>
          <a:xfrm>
            <a:off x="2627784" y="1124744"/>
            <a:ext cx="5256584" cy="1656184"/>
          </a:xfrm>
        </p:spPr>
        <p:txBody>
          <a:bodyPr/>
          <a:lstStyle/>
          <a:p>
            <a:pPr algn="ctr"/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宋体" pitchFamily="2" charset="-122"/>
              </a:rPr>
              <a:t>肺水肿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004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916832"/>
            <a:ext cx="7787208" cy="45571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 肺水肿是</a:t>
            </a:r>
            <a:r>
              <a:rPr lang="zh-CN" altLang="zh-CN" b="1" dirty="0">
                <a:solidFill>
                  <a:srgbClr val="FF0000"/>
                </a:solidFill>
              </a:rPr>
              <a:t>肺毛细血管内血液异常增加</a:t>
            </a:r>
            <a:r>
              <a:rPr lang="zh-CN" altLang="zh-CN" b="1" dirty="0"/>
              <a:t>，血液的液体成分渗漏到肺泡、支气管及肺间质内的一种并发症，临床上</a:t>
            </a:r>
            <a:r>
              <a:rPr lang="zh-CN" altLang="zh-CN" b="1" dirty="0">
                <a:solidFill>
                  <a:srgbClr val="FF0000"/>
                </a:solidFill>
              </a:rPr>
              <a:t>以突发高度呼吸困难为特征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57650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514116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 分为</a:t>
            </a:r>
            <a:r>
              <a:rPr lang="zh-CN" altLang="zh-CN" b="1" dirty="0">
                <a:solidFill>
                  <a:srgbClr val="FF0000"/>
                </a:solidFill>
              </a:rPr>
              <a:t>心原性</a:t>
            </a:r>
            <a:r>
              <a:rPr lang="en-US" altLang="zh-CN" b="1" dirty="0">
                <a:solidFill>
                  <a:srgbClr val="FF0000"/>
                </a:solidFill>
              </a:rPr>
              <a:t> (</a:t>
            </a:r>
            <a:r>
              <a:rPr lang="zh-CN" altLang="zh-CN" b="1" dirty="0">
                <a:solidFill>
                  <a:srgbClr val="FF0000"/>
                </a:solidFill>
              </a:rPr>
              <a:t>左心房与肺静脉压升高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  <a:r>
              <a:rPr lang="zh-CN" altLang="zh-CN" b="1" dirty="0">
                <a:solidFill>
                  <a:srgbClr val="FF0000"/>
                </a:solidFill>
              </a:rPr>
              <a:t>和非心原性</a:t>
            </a:r>
            <a:r>
              <a:rPr lang="en-US" altLang="zh-CN" b="1" dirty="0">
                <a:solidFill>
                  <a:srgbClr val="FF0000"/>
                </a:solidFill>
              </a:rPr>
              <a:t> (</a:t>
            </a:r>
            <a:r>
              <a:rPr lang="zh-CN" altLang="zh-CN" b="1" dirty="0">
                <a:solidFill>
                  <a:srgbClr val="FF0000"/>
                </a:solidFill>
              </a:rPr>
              <a:t>肺静脉压正常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  <a:r>
              <a:rPr lang="zh-CN" altLang="zh-CN" b="1" dirty="0">
                <a:solidFill>
                  <a:srgbClr val="FF0000"/>
                </a:solidFill>
              </a:rPr>
              <a:t>两种</a:t>
            </a:r>
            <a:r>
              <a:rPr lang="zh-CN" altLang="zh-CN" b="1" dirty="0"/>
              <a:t>。小动物的肺水肿多属心原性原因。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1</a:t>
            </a:r>
            <a:r>
              <a:rPr lang="zh-CN" altLang="zh-CN" b="1" dirty="0">
                <a:solidFill>
                  <a:srgbClr val="FF0000"/>
                </a:solidFill>
              </a:rPr>
              <a:t>．肺毛细血管的静水压升高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见于各种原因引起的左心机能不全、肺静脉栓塞性疾病、输血及输液过量或过快等。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2</a:t>
            </a:r>
            <a:r>
              <a:rPr lang="zh-CN" altLang="zh-CN" b="1" dirty="0">
                <a:solidFill>
                  <a:srgbClr val="FF0000"/>
                </a:solidFill>
              </a:rPr>
              <a:t>．血浆的胶体渗透压降低或间质的胶体渗透压升高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见于肝病时蛋白合成能力降低，肾小球肾炎及消化吸收不良时。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3</a:t>
            </a:r>
            <a:r>
              <a:rPr lang="zh-CN" altLang="zh-CN" b="1" dirty="0">
                <a:solidFill>
                  <a:srgbClr val="FF0000"/>
                </a:solidFill>
              </a:rPr>
              <a:t>．肺泡毛细血管通透性改变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/>
              <a:t> </a:t>
            </a:r>
            <a:r>
              <a:rPr lang="zh-CN" altLang="zh-CN" b="1" dirty="0"/>
              <a:t>见于中毒、弥漫性血管内凝血、免疫反应、过敏性休克，此外还见于淋巴系统障碍如肿瘤性浸润。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4</a:t>
            </a:r>
            <a:r>
              <a:rPr lang="zh-CN" altLang="zh-CN" b="1" dirty="0">
                <a:solidFill>
                  <a:srgbClr val="FF0000"/>
                </a:solidFill>
              </a:rPr>
              <a:t>．运动强度过大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毛细血管的血液灌注量增加，引起毛细血管的表面积及毛细血管外体液量也增加，导致肺水肿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143782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肺间质水肿</a:t>
            </a:r>
            <a:r>
              <a:rPr lang="zh-CN" altLang="zh-CN" b="1" dirty="0"/>
              <a:t>时，表现为呼吸困难、呼吸动作浅表且快，初期只在运动或兴奋时发生，后期也发生于安静状态。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</a:t>
            </a:r>
            <a:r>
              <a:rPr lang="zh-CN" altLang="zh-CN" b="1" dirty="0">
                <a:solidFill>
                  <a:srgbClr val="FF0000"/>
                </a:solidFill>
              </a:rPr>
              <a:t>急性肺泡水肿</a:t>
            </a:r>
            <a:r>
              <a:rPr lang="zh-CN" altLang="zh-CN" b="1" dirty="0"/>
              <a:t>时，呼吸窘迫更加明显，动物呼吸浅而快，黏膜发绀或苍白，头颈伸展，张口呼吸，发出水泡音</a:t>
            </a:r>
            <a:r>
              <a:rPr lang="en-US" altLang="zh-CN" b="1" dirty="0"/>
              <a:t> (</a:t>
            </a:r>
            <a:r>
              <a:rPr lang="zh-CN" altLang="zh-CN" b="1" dirty="0"/>
              <a:t>有时不用听诊器也可听到</a:t>
            </a:r>
            <a:r>
              <a:rPr lang="en-US" altLang="zh-CN" b="1" dirty="0"/>
              <a:t>)</a:t>
            </a:r>
            <a:r>
              <a:rPr lang="zh-CN" altLang="zh-CN" b="1" dirty="0"/>
              <a:t>，可从口鼻流出浅粉红色泡沫状液体，前肢外展呈犬坐姿势以减少胸腔压力。脉搏细数，肺部听诊为湿性捻发性锣音，无法听清心音，胸部叩诊时，病变部是浊音。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1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 胸部</a:t>
            </a:r>
            <a:r>
              <a:rPr lang="en-US" altLang="zh-CN" b="1" dirty="0"/>
              <a:t>X</a:t>
            </a:r>
            <a:r>
              <a:rPr lang="zh-CN" altLang="zh-CN" b="1" dirty="0"/>
              <a:t>线检查，肺视野模糊的“云雾”状阴影呈散在性增强，气管、支气管轮廓清晰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如</a:t>
            </a:r>
            <a:r>
              <a:rPr lang="zh-CN" altLang="zh-CN" b="1" dirty="0"/>
              <a:t>为补液量过大引起的肺水肿，肺泡阴影呈弥漫性增强，大部分血管几乎难以发现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肺泡气</a:t>
            </a:r>
            <a:r>
              <a:rPr lang="zh-CN" altLang="zh-CN" b="1" dirty="0"/>
              <a:t>肿所致的肺水肿，</a:t>
            </a:r>
            <a:r>
              <a:rPr lang="en-US" altLang="zh-CN" b="1" dirty="0"/>
              <a:t>X</a:t>
            </a:r>
            <a:r>
              <a:rPr lang="zh-CN" altLang="zh-CN" b="1" dirty="0"/>
              <a:t>线检查可见斑点状阴影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因</a:t>
            </a:r>
            <a:r>
              <a:rPr lang="zh-CN" altLang="zh-CN" b="1" dirty="0"/>
              <a:t>左心机能不全并发的肺水肿，肺静脉较正常清晰，而肺门呈放射状。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9333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 根据病史材料，突发高度呼吸困难等临床症状，配合</a:t>
            </a:r>
            <a:r>
              <a:rPr lang="en-US" altLang="zh-CN" b="1" dirty="0"/>
              <a:t>X</a:t>
            </a:r>
            <a:r>
              <a:rPr lang="zh-CN" altLang="zh-CN" b="1" dirty="0"/>
              <a:t>线检查，可以确诊。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73127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 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r>
              <a:rPr lang="zh-CN" altLang="zh-CN" b="1" dirty="0"/>
              <a:t>肺水肿进展迅速，必须尽快采取急救措施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治疗</a:t>
            </a:r>
            <a:r>
              <a:rPr lang="zh-CN" altLang="zh-CN" b="1" dirty="0"/>
              <a:t>原则为：镇静，改善通气和换气功能，强心，利尿。遇到急性、突发性、渗透性肺水肿时，应立即输氧，并给予皮质类固醇、利尿针剂、支气管扩张剂及镇静剂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有</a:t>
            </a:r>
            <a:r>
              <a:rPr lang="zh-CN" altLang="zh-CN" b="1" dirty="0"/>
              <a:t>感染性时应使用抗生素，因充血性心力衰竭而发生肺水肿者，应慎用洋地黄针剂。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1852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19256" cy="5061176"/>
          </a:xfrm>
        </p:spPr>
        <p:txBody>
          <a:bodyPr>
            <a:norm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）输氧：</a:t>
            </a:r>
            <a:r>
              <a:rPr lang="zh-CN" altLang="zh-CN" b="1" dirty="0"/>
              <a:t>严重的肺水肿。需要立即供给氧气以改善血氧过低的状况。可用细胶管经鼻腔输氧或用氧气面罩，以</a:t>
            </a:r>
            <a:r>
              <a:rPr lang="en-US" altLang="zh-CN" b="1" dirty="0"/>
              <a:t>5~l0L/min </a:t>
            </a:r>
            <a:r>
              <a:rPr lang="zh-CN" altLang="zh-CN" b="1" dirty="0"/>
              <a:t>的速度快速输人氧气。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   </a:t>
            </a:r>
            <a:r>
              <a:rPr lang="zh-CN" altLang="zh-CN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）强心：</a:t>
            </a:r>
            <a:r>
              <a:rPr lang="zh-CN" altLang="zh-CN" b="1" dirty="0"/>
              <a:t>因心力衰竭而引发的肺水肿，可作静脉注射式的迅速洋地黄疗法，如静脉注射地高辛，剂量为每千克体重</a:t>
            </a:r>
            <a:r>
              <a:rPr lang="en-US" altLang="zh-CN" b="1" dirty="0"/>
              <a:t>o. 044mg</a:t>
            </a:r>
            <a:r>
              <a:rPr lang="zh-CN" altLang="zh-CN" b="1" dirty="0"/>
              <a:t>。</a:t>
            </a:r>
          </a:p>
          <a:p>
            <a:r>
              <a:rPr lang="en-US" altLang="zh-CN" b="1" dirty="0"/>
              <a:t>   </a:t>
            </a:r>
            <a:r>
              <a:rPr lang="zh-CN" altLang="zh-CN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zh-CN" b="1" dirty="0">
                <a:solidFill>
                  <a:srgbClr val="FF0000"/>
                </a:solidFill>
              </a:rPr>
              <a:t>）扩张支气管：</a:t>
            </a:r>
            <a:r>
              <a:rPr lang="zh-CN" altLang="zh-CN" b="1" dirty="0"/>
              <a:t>氨茶碱作缓慢的静脉注射或深层肌肉注射，间隔</a:t>
            </a:r>
            <a:r>
              <a:rPr lang="en-US" altLang="zh-CN" b="1" dirty="0"/>
              <a:t>8h</a:t>
            </a:r>
            <a:r>
              <a:rPr lang="zh-CN" altLang="zh-CN" b="1" dirty="0"/>
              <a:t>给药</a:t>
            </a:r>
            <a:r>
              <a:rPr lang="en-US" altLang="zh-CN" b="1" dirty="0"/>
              <a:t>1</a:t>
            </a:r>
            <a:r>
              <a:rPr lang="zh-CN" altLang="zh-CN" b="1" dirty="0"/>
              <a:t>次，剂量为每千克体重</a:t>
            </a:r>
            <a:r>
              <a:rPr lang="en-US" altLang="zh-CN" b="1" dirty="0"/>
              <a:t>10mg</a:t>
            </a:r>
            <a:r>
              <a:rPr lang="zh-CN" altLang="zh-CN" b="1" dirty="0"/>
              <a:t>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   </a:t>
            </a:r>
            <a:r>
              <a:rPr lang="zh-CN" altLang="zh-CN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zh-CN" b="1" dirty="0">
                <a:solidFill>
                  <a:srgbClr val="FF0000"/>
                </a:solidFill>
              </a:rPr>
              <a:t>）镇静：</a:t>
            </a:r>
            <a:r>
              <a:rPr lang="zh-CN" altLang="zh-CN" b="1" dirty="0"/>
              <a:t>使动物安静下来，对治疗肺水肿很有帮助。可肌肉注射戊巴比妥，剂量为每千克体重</a:t>
            </a:r>
            <a:r>
              <a:rPr lang="en-US" altLang="zh-CN" b="1" dirty="0"/>
              <a:t>5~15mg</a:t>
            </a:r>
            <a:r>
              <a:rPr lang="zh-CN" altLang="zh-CN" b="1" dirty="0"/>
              <a:t>。</a:t>
            </a:r>
          </a:p>
          <a:p>
            <a:r>
              <a:rPr lang="en-US" altLang="zh-CN" b="1" dirty="0"/>
              <a:t>   </a:t>
            </a:r>
            <a:r>
              <a:rPr lang="zh-CN" altLang="zh-CN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5</a:t>
            </a:r>
            <a:r>
              <a:rPr lang="zh-CN" altLang="zh-CN" b="1" dirty="0">
                <a:solidFill>
                  <a:srgbClr val="FF0000"/>
                </a:solidFill>
              </a:rPr>
              <a:t>）利尿：</a:t>
            </a:r>
            <a:r>
              <a:rPr lang="zh-CN" altLang="zh-CN" b="1" dirty="0"/>
              <a:t>对急性肺水肿，可选用呋塞米，剂量为每千克体重</a:t>
            </a:r>
            <a:r>
              <a:rPr lang="en-US" altLang="zh-CN" b="1" dirty="0"/>
              <a:t>1~4mg</a:t>
            </a:r>
            <a:r>
              <a:rPr lang="zh-CN" altLang="zh-CN" b="1" dirty="0"/>
              <a:t>，症状严重时，可加倍使用。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16254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689</Words>
  <Application>Microsoft Office PowerPoint</Application>
  <PresentationFormat>全屏显示(4:3)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凸显</vt:lpstr>
      <vt:lpstr>项目四 犬猫常见内科疾病的防治</vt:lpstr>
      <vt:lpstr>肺水肿</vt:lpstr>
      <vt:lpstr>概述</vt:lpstr>
      <vt:lpstr>病因</vt:lpstr>
      <vt:lpstr>症状</vt:lpstr>
      <vt:lpstr>PowerPoint 演示文稿</vt:lpstr>
      <vt:lpstr>诊断</vt:lpstr>
      <vt:lpstr> 治疗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2021-01-28T05:23:20Z</dcterms:created>
  <dcterms:modified xsi:type="dcterms:W3CDTF">2021-01-28T05:23:40Z</dcterms:modified>
</cp:coreProperties>
</file>