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524"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1">
        <a:schemeClr val="bg1"/>
      </p:bgRef>
    </p:bg>
    <p:spTree>
      <p:nvGrpSpPr>
        <p:cNvPr id="1" name=""/>
        <p:cNvGrpSpPr/>
        <p:nvPr/>
      </p:nvGrpSpPr>
      <p:grpSpPr>
        <a:xfrm>
          <a:off x="0" y="0"/>
          <a:ext cx="0" cy="0"/>
          <a:chOff x="0" y="0"/>
          <a:chExt cx="0" cy="0"/>
        </a:xfrm>
      </p:grpSpPr>
      <p:pic>
        <p:nvPicPr>
          <p:cNvPr id="33" name="图片 3075" descr="610174_90"/>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1" b="-3317"/>
          <a:stretch/>
        </p:blipFill>
        <p:spPr bwMode="auto">
          <a:xfrm>
            <a:off x="2627784" y="3535602"/>
            <a:ext cx="4513865" cy="3123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标题 7"/>
          <p:cNvSpPr>
            <a:spLocks noGrp="1"/>
          </p:cNvSpPr>
          <p:nvPr>
            <p:ph type="ctrTitle"/>
          </p:nvPr>
        </p:nvSpPr>
        <p:spPr>
          <a:xfrm>
            <a:off x="2108693" y="908720"/>
            <a:ext cx="6172200" cy="1894362"/>
          </a:xfrm>
        </p:spPr>
        <p:txBody>
          <a:bodyPr/>
          <a:lstStyle>
            <a:lvl1pPr>
              <a:defRPr b="1"/>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2116480" y="2924944"/>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bwMode="auto">
          <a:xfrm rot="5400000">
            <a:off x="7764621" y="1174097"/>
            <a:ext cx="2286000" cy="381000"/>
          </a:xfrm>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17" name="页脚占位符 16"/>
          <p:cNvSpPr>
            <a:spLocks noGrp="1"/>
          </p:cNvSpPr>
          <p:nvPr>
            <p:ph type="ftr" sz="quarter" idx="11"/>
          </p:nvPr>
        </p:nvSpPr>
        <p:spPr bwMode="auto">
          <a:xfrm rot="5400000">
            <a:off x="7077269" y="4181669"/>
            <a:ext cx="3657600" cy="384048"/>
          </a:xfrm>
        </p:spPr>
        <p:txBody>
          <a:bodyPr/>
          <a:lstStyle/>
          <a:p>
            <a:endParaRPr lang="zh-CN" altLang="en-US" dirty="0">
              <a:solidFill>
                <a:srgbClr val="575F6D"/>
              </a:solidFill>
            </a:endParaRPr>
          </a:p>
        </p:txBody>
      </p:sp>
      <p:sp>
        <p:nvSpPr>
          <p:cNvPr id="10" name="矩形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矩形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4" name="矩形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9" name="矩形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直接连接符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8" name="直接连接符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0" name="直接连接符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5" name="直接连接符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2" name="直接连接符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7" name="矩形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1" name="椭圆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3" name="椭圆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4" name="椭圆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6" name="椭圆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5" name="椭圆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9" name="灯片编号占位符 28"/>
          <p:cNvSpPr>
            <a:spLocks noGrp="1"/>
          </p:cNvSpPr>
          <p:nvPr>
            <p:ph type="sldNum" sz="quarter" idx="12"/>
          </p:nvPr>
        </p:nvSpPr>
        <p:spPr bwMode="auto">
          <a:xfrm>
            <a:off x="1325544" y="4928702"/>
            <a:ext cx="609600" cy="517524"/>
          </a:xfrm>
        </p:spPr>
        <p:txBody>
          <a:bodyPr/>
          <a:lstStyle/>
          <a:p>
            <a:fld id="{DD4057DF-D607-47A4-B484-9E3E4FE4468A}" type="slidenum">
              <a:rPr lang="zh-CN" altLang="en-US" smtClean="0"/>
              <a:pPr/>
              <a:t>‹#›</a:t>
            </a:fld>
            <a:endParaRPr lang="zh-CN" altLang="en-US"/>
          </a:p>
        </p:txBody>
      </p:sp>
      <p:sp>
        <p:nvSpPr>
          <p:cNvPr id="30" name="TextBox 29"/>
          <p:cNvSpPr txBox="1"/>
          <p:nvPr userDrawn="1"/>
        </p:nvSpPr>
        <p:spPr>
          <a:xfrm>
            <a:off x="6525502" y="6457890"/>
            <a:ext cx="2618498" cy="400110"/>
          </a:xfrm>
          <a:prstGeom prst="rect">
            <a:avLst/>
          </a:prstGeom>
          <a:noFill/>
        </p:spPr>
        <p:txBody>
          <a:bodyPr wrap="square" rtlCol="0">
            <a:spAutoFit/>
          </a:bodyPr>
          <a:lstStyle/>
          <a:p>
            <a:r>
              <a:rPr lang="zh-CN" altLang="en-US" sz="2000" b="1" dirty="0">
                <a:solidFill>
                  <a:srgbClr val="FE8637">
                    <a:lumMod val="75000"/>
                  </a:srgbClr>
                </a:solidFill>
                <a:latin typeface="隶书" panose="02010509060101010101" pitchFamily="49" charset="-122"/>
                <a:ea typeface="隶书" panose="02010509060101010101" pitchFamily="49" charset="-122"/>
              </a:rPr>
              <a:t>广东省高州农业学校</a:t>
            </a:r>
            <a:endParaRPr lang="zh-CN" altLang="en-US" sz="2000" b="1" dirty="0">
              <a:solidFill>
                <a:srgbClr val="FE8637">
                  <a:lumMod val="75000"/>
                </a:srgbClr>
              </a:solidFill>
              <a:latin typeface="隶书" panose="02010509060101010101" pitchFamily="49" charset="-122"/>
              <a:ea typeface="隶书" panose="02010509060101010101" pitchFamily="49" charset="-122"/>
            </a:endParaRPr>
          </a:p>
        </p:txBody>
      </p:sp>
      <p:pic>
        <p:nvPicPr>
          <p:cNvPr id="31"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0592" y="26729"/>
            <a:ext cx="1354058" cy="1340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5" name="TextBox 34"/>
          <p:cNvSpPr txBox="1"/>
          <p:nvPr userDrawn="1"/>
        </p:nvSpPr>
        <p:spPr>
          <a:xfrm>
            <a:off x="6052189" y="26729"/>
            <a:ext cx="3024336" cy="461665"/>
          </a:xfrm>
          <a:prstGeom prst="rect">
            <a:avLst/>
          </a:prstGeom>
          <a:blipFill>
            <a:blip r:embed="rId4"/>
            <a:tile tx="0" ty="0" sx="100000" sy="100000" flip="none" algn="tl"/>
          </a:blipFill>
          <a:effectLst>
            <a:glow rad="139700">
              <a:schemeClr val="accent1">
                <a:satMod val="175000"/>
                <a:alpha val="40000"/>
              </a:schemeClr>
            </a:glow>
          </a:effectLst>
        </p:spPr>
        <p:txBody>
          <a:bodyPr wrap="square" rtlCol="0">
            <a:spAutoFit/>
          </a:bodyPr>
          <a:lstStyle/>
          <a:p>
            <a:r>
              <a:rPr lang="zh-CN" altLang="en-US" sz="2400" b="1" dirty="0">
                <a:solidFill>
                  <a:prstClr val="black"/>
                </a:solidFill>
                <a:latin typeface="隶书" panose="02010509060101010101" pitchFamily="49" charset="-122"/>
                <a:ea typeface="隶书" panose="02010509060101010101" pitchFamily="49" charset="-122"/>
              </a:rPr>
              <a:t>宠物养护与疾病防治</a:t>
            </a:r>
            <a:endParaRPr lang="zh-CN" altLang="en-US" sz="2400" b="1" dirty="0">
              <a:solidFill>
                <a:prstClr val="black"/>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398889520"/>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5" name="页脚占位符 4"/>
          <p:cNvSpPr>
            <a:spLocks noGrp="1"/>
          </p:cNvSpPr>
          <p:nvPr>
            <p:ph type="ftr" sz="quarter" idx="11"/>
          </p:nvPr>
        </p:nvSpPr>
        <p:spPr/>
        <p:txBody>
          <a:bodyPr/>
          <a:lstStyle/>
          <a:p>
            <a:endParaRPr lang="zh-CN" altLang="en-US">
              <a:solidFill>
                <a:srgbClr val="575F6D"/>
              </a:solidFill>
            </a:endParaRPr>
          </a:p>
        </p:txBody>
      </p:sp>
      <p:sp>
        <p:nvSpPr>
          <p:cNvPr id="6" name="灯片编号占位符 5"/>
          <p:cNvSpPr>
            <a:spLocks noGrp="1"/>
          </p:cNvSpPr>
          <p:nvPr>
            <p:ph type="sldNum" sz="quarter" idx="12"/>
          </p:nvPr>
        </p:nvSpPr>
        <p:spPr/>
        <p:txBody>
          <a:body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38510193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16764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0198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5" name="页脚占位符 4"/>
          <p:cNvSpPr>
            <a:spLocks noGrp="1"/>
          </p:cNvSpPr>
          <p:nvPr>
            <p:ph type="ftr" sz="quarter" idx="11"/>
          </p:nvPr>
        </p:nvSpPr>
        <p:spPr/>
        <p:txBody>
          <a:bodyPr/>
          <a:lstStyle/>
          <a:p>
            <a:endParaRPr lang="zh-CN" altLang="en-US">
              <a:solidFill>
                <a:srgbClr val="575F6D"/>
              </a:solidFill>
            </a:endParaRPr>
          </a:p>
        </p:txBody>
      </p:sp>
      <p:sp>
        <p:nvSpPr>
          <p:cNvPr id="6" name="灯片编号占位符 5"/>
          <p:cNvSpPr>
            <a:spLocks noGrp="1"/>
          </p:cNvSpPr>
          <p:nvPr>
            <p:ph type="sldNum" sz="quarter" idx="12"/>
          </p:nvPr>
        </p:nvSpPr>
        <p:spPr/>
        <p:txBody>
          <a:body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17976540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dirty="0" smtClean="0"/>
              <a:t>单击此处编辑母版标题样式</a:t>
            </a:r>
            <a:endParaRPr kumimoji="0" lang="en-US" dirty="0"/>
          </a:p>
        </p:txBody>
      </p:sp>
      <p:sp>
        <p:nvSpPr>
          <p:cNvPr id="8" name="内容占位符 7"/>
          <p:cNvSpPr>
            <a:spLocks noGrp="1"/>
          </p:cNvSpPr>
          <p:nvPr>
            <p:ph sz="quarter" idx="1"/>
          </p:nvPr>
        </p:nvSpPr>
        <p:spPr>
          <a:xfrm>
            <a:off x="457200" y="1600200"/>
            <a:ext cx="7467600" cy="4873752"/>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4"/>
          </p:nvPr>
        </p:nvSpPr>
        <p:spPr/>
        <p:txBody>
          <a:bodyPr rtlCol="0"/>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9" name="灯片编号占位符 8"/>
          <p:cNvSpPr>
            <a:spLocks noGrp="1"/>
          </p:cNvSpPr>
          <p:nvPr>
            <p:ph type="sldNum" sz="quarter" idx="15"/>
          </p:nvPr>
        </p:nvSpPr>
        <p:spPr/>
        <p:txBody>
          <a:bodyPr rtlCol="0"/>
          <a:lstStyle/>
          <a:p>
            <a:fld id="{DD4057DF-D607-47A4-B484-9E3E4FE4468A}" type="slidenum">
              <a:rPr lang="zh-CN" altLang="en-US" smtClean="0"/>
              <a:pPr/>
              <a:t>‹#›</a:t>
            </a:fld>
            <a:endParaRPr lang="zh-CN" altLang="en-US"/>
          </a:p>
        </p:txBody>
      </p:sp>
      <p:sp>
        <p:nvSpPr>
          <p:cNvPr id="10" name="页脚占位符 9"/>
          <p:cNvSpPr>
            <a:spLocks noGrp="1"/>
          </p:cNvSpPr>
          <p:nvPr>
            <p:ph type="ftr" sz="quarter" idx="16"/>
          </p:nvPr>
        </p:nvSpPr>
        <p:spPr/>
        <p:txBody>
          <a:bodyPr rtlCol="0"/>
          <a:lstStyle/>
          <a:p>
            <a:endParaRPr lang="zh-CN" altLang="en-US" dirty="0">
              <a:solidFill>
                <a:srgbClr val="575F6D"/>
              </a:solidFill>
            </a:endParaRPr>
          </a:p>
        </p:txBody>
      </p:sp>
      <p:sp>
        <p:nvSpPr>
          <p:cNvPr id="11" name="TextBox 10"/>
          <p:cNvSpPr txBox="1"/>
          <p:nvPr userDrawn="1"/>
        </p:nvSpPr>
        <p:spPr>
          <a:xfrm>
            <a:off x="6291112" y="6418374"/>
            <a:ext cx="2546489" cy="400110"/>
          </a:xfrm>
          <a:prstGeom prst="rect">
            <a:avLst/>
          </a:prstGeom>
          <a:noFill/>
        </p:spPr>
        <p:txBody>
          <a:bodyPr wrap="square" rtlCol="0">
            <a:spAutoFit/>
          </a:bodyPr>
          <a:lstStyle/>
          <a:p>
            <a:r>
              <a:rPr lang="zh-CN" altLang="en-US" sz="2000" b="1" dirty="0">
                <a:solidFill>
                  <a:srgbClr val="FE8637">
                    <a:lumMod val="75000"/>
                  </a:srgbClr>
                </a:solidFill>
                <a:latin typeface="隶书" panose="02010509060101010101" pitchFamily="49" charset="-122"/>
                <a:ea typeface="隶书" panose="02010509060101010101" pitchFamily="49" charset="-122"/>
              </a:rPr>
              <a:t>广东省高州农业学校</a:t>
            </a:r>
            <a:endParaRPr lang="zh-CN" altLang="en-US" sz="2000" b="1" dirty="0">
              <a:solidFill>
                <a:srgbClr val="FE8637">
                  <a:lumMod val="75000"/>
                </a:srgbClr>
              </a:solidFill>
              <a:latin typeface="隶书" panose="02010509060101010101" pitchFamily="49" charset="-122"/>
              <a:ea typeface="隶书" panose="02010509060101010101" pitchFamily="49" charset="-122"/>
            </a:endParaRPr>
          </a:p>
        </p:txBody>
      </p:sp>
      <p:sp>
        <p:nvSpPr>
          <p:cNvPr id="13" name="TextBox 12"/>
          <p:cNvSpPr txBox="1"/>
          <p:nvPr userDrawn="1"/>
        </p:nvSpPr>
        <p:spPr>
          <a:xfrm>
            <a:off x="6052189" y="26729"/>
            <a:ext cx="3024336" cy="461665"/>
          </a:xfrm>
          <a:prstGeom prst="rect">
            <a:avLst/>
          </a:prstGeom>
          <a:blipFill>
            <a:blip r:embed="rId2"/>
            <a:tile tx="0" ty="0" sx="100000" sy="100000" flip="none" algn="tl"/>
          </a:blipFill>
          <a:effectLst>
            <a:glow rad="139700">
              <a:schemeClr val="accent1">
                <a:satMod val="175000"/>
                <a:alpha val="40000"/>
              </a:schemeClr>
            </a:glow>
          </a:effectLst>
        </p:spPr>
        <p:txBody>
          <a:bodyPr wrap="square" rtlCol="0">
            <a:spAutoFit/>
          </a:bodyPr>
          <a:lstStyle/>
          <a:p>
            <a:r>
              <a:rPr lang="zh-CN" altLang="en-US" sz="2400" b="1" dirty="0">
                <a:solidFill>
                  <a:prstClr val="black"/>
                </a:solidFill>
                <a:latin typeface="隶书" panose="02010509060101010101" pitchFamily="49" charset="-122"/>
                <a:ea typeface="隶书" panose="02010509060101010101" pitchFamily="49" charset="-122"/>
              </a:rPr>
              <a:t>宠物养护与疾病防治</a:t>
            </a:r>
            <a:endParaRPr lang="zh-CN" altLang="en-US" sz="2400" b="1" dirty="0">
              <a:solidFill>
                <a:prstClr val="black"/>
              </a:solidFill>
              <a:latin typeface="隶书" panose="02010509060101010101" pitchFamily="49" charset="-122"/>
              <a:ea typeface="隶书" panose="02010509060101010101" pitchFamily="49" charset="-122"/>
            </a:endParaRPr>
          </a:p>
        </p:txBody>
      </p:sp>
      <p:pic>
        <p:nvPicPr>
          <p:cNvPr id="14"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0592" y="26729"/>
            <a:ext cx="1354058" cy="1340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563630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2286000" y="2895600"/>
            <a:ext cx="6172200" cy="2053590"/>
          </a:xfrm>
        </p:spPr>
        <p:txBody>
          <a:bodyPr/>
          <a:lstStyle>
            <a:lvl1pPr algn="l">
              <a:buNone/>
              <a:defRPr sz="3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bwMode="auto">
          <a:xfrm rot="5400000">
            <a:off x="7763256" y="1170432"/>
            <a:ext cx="2286000" cy="381000"/>
          </a:xfrm>
        </p:spPr>
        <p:txBody>
          <a:bodyPr/>
          <a:lstStyle/>
          <a:p>
            <a:fld id="{702C4276-68BD-4EA0-8D83-20921FFDD090}" type="datetimeFigureOut">
              <a:rPr lang="zh-CN" altLang="en-US" smtClean="0">
                <a:solidFill>
                  <a:srgbClr val="FFF39D"/>
                </a:solidFill>
              </a:rPr>
              <a:pPr/>
              <a:t>2021/1/28</a:t>
            </a:fld>
            <a:endParaRPr lang="zh-CN" altLang="en-US">
              <a:solidFill>
                <a:srgbClr val="FFF39D"/>
              </a:solidFill>
            </a:endParaRPr>
          </a:p>
        </p:txBody>
      </p:sp>
      <p:sp>
        <p:nvSpPr>
          <p:cNvPr id="5" name="页脚占位符 4"/>
          <p:cNvSpPr>
            <a:spLocks noGrp="1"/>
          </p:cNvSpPr>
          <p:nvPr>
            <p:ph type="ftr" sz="quarter" idx="11"/>
          </p:nvPr>
        </p:nvSpPr>
        <p:spPr bwMode="auto">
          <a:xfrm rot="5400000">
            <a:off x="7077456" y="4178808"/>
            <a:ext cx="3657600" cy="384048"/>
          </a:xfrm>
        </p:spPr>
        <p:txBody>
          <a:bodyPr/>
          <a:lstStyle/>
          <a:p>
            <a:endParaRPr lang="zh-CN" altLang="en-US">
              <a:solidFill>
                <a:srgbClr val="FFF39D"/>
              </a:solidFill>
            </a:endParaRPr>
          </a:p>
        </p:txBody>
      </p:sp>
      <p:sp>
        <p:nvSpPr>
          <p:cNvPr id="9" name="矩形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矩形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矩形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矩形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3" name="直接连接符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4" name="直接连接符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5" name="直接连接符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7" name="直接连接符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8" name="矩形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19" name="椭圆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0" name="椭圆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1" name="椭圆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2" name="椭圆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3" name="椭圆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6" name="直接连接符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6" name="灯片编号占位符 5"/>
          <p:cNvSpPr>
            <a:spLocks noGrp="1"/>
          </p:cNvSpPr>
          <p:nvPr>
            <p:ph type="sldNum" sz="quarter" idx="12"/>
          </p:nvPr>
        </p:nvSpPr>
        <p:spPr bwMode="auto">
          <a:xfrm>
            <a:off x="1340616" y="4928702"/>
            <a:ext cx="609600" cy="517524"/>
          </a:xfrm>
        </p:spPr>
        <p:txBody>
          <a:body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4109220732"/>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6" name="页脚占位符 5"/>
          <p:cNvSpPr>
            <a:spLocks noGrp="1"/>
          </p:cNvSpPr>
          <p:nvPr>
            <p:ph type="ftr" sz="quarter" idx="11"/>
          </p:nvPr>
        </p:nvSpPr>
        <p:spPr/>
        <p:txBody>
          <a:bodyPr/>
          <a:lstStyle/>
          <a:p>
            <a:endParaRPr lang="zh-CN" altLang="en-US">
              <a:solidFill>
                <a:srgbClr val="575F6D"/>
              </a:solidFill>
            </a:endParaRPr>
          </a:p>
        </p:txBody>
      </p:sp>
      <p:sp>
        <p:nvSpPr>
          <p:cNvPr id="7" name="灯片编号占位符 6"/>
          <p:cNvSpPr>
            <a:spLocks noGrp="1"/>
          </p:cNvSpPr>
          <p:nvPr>
            <p:ph type="sldNum" sz="quarter" idx="12"/>
          </p:nvPr>
        </p:nvSpPr>
        <p:spPr/>
        <p:txBody>
          <a:bodyPr/>
          <a:lstStyle/>
          <a:p>
            <a:fld id="{DD4057DF-D607-47A4-B484-9E3E4FE4468A}" type="slidenum">
              <a:rPr lang="zh-CN" altLang="en-US" smtClean="0"/>
              <a:pPr/>
              <a:t>‹#›</a:t>
            </a:fld>
            <a:endParaRPr lang="zh-CN" altLang="en-US"/>
          </a:p>
        </p:txBody>
      </p:sp>
      <p:sp>
        <p:nvSpPr>
          <p:cNvPr id="9" name="内容占位符 8"/>
          <p:cNvSpPr>
            <a:spLocks noGrp="1"/>
          </p:cNvSpPr>
          <p:nvPr>
            <p:ph sz="quarter" idx="1"/>
          </p:nvPr>
        </p:nvSpPr>
        <p:spPr>
          <a:xfrm>
            <a:off x="457200"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270248"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extLst>
      <p:ext uri="{BB962C8B-B14F-4D97-AF65-F5344CB8AC3E}">
        <p14:creationId xmlns:p14="http://schemas.microsoft.com/office/powerpoint/2010/main" val="33901029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7543800" cy="1143000"/>
          </a:xfrm>
        </p:spPr>
        <p:txBody>
          <a:bodyPr anchor="b"/>
          <a:lstStyle>
            <a:lvl1pPr>
              <a:defRPr/>
            </a:lvl1pPr>
          </a:lstStyle>
          <a:p>
            <a:r>
              <a:rPr kumimoji="0" lang="zh-CN" altLang="en-US" smtClean="0"/>
              <a:t>单击此处编辑母版标题样式</a:t>
            </a:r>
            <a:endParaRPr kumimoji="0" lang="en-US"/>
          </a:p>
        </p:txBody>
      </p:sp>
      <p:sp>
        <p:nvSpPr>
          <p:cNvPr id="7" name="日期占位符 6"/>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8" name="页脚占位符 7"/>
          <p:cNvSpPr>
            <a:spLocks noGrp="1"/>
          </p:cNvSpPr>
          <p:nvPr>
            <p:ph type="ftr" sz="quarter" idx="11"/>
          </p:nvPr>
        </p:nvSpPr>
        <p:spPr/>
        <p:txBody>
          <a:bodyPr/>
          <a:lstStyle/>
          <a:p>
            <a:endParaRPr lang="zh-CN" altLang="en-US">
              <a:solidFill>
                <a:srgbClr val="575F6D"/>
              </a:solidFill>
            </a:endParaRPr>
          </a:p>
        </p:txBody>
      </p:sp>
      <p:sp>
        <p:nvSpPr>
          <p:cNvPr id="9" name="灯片编号占位符 8"/>
          <p:cNvSpPr>
            <a:spLocks noGrp="1"/>
          </p:cNvSpPr>
          <p:nvPr>
            <p:ph type="sldNum" sz="quarter" idx="12"/>
          </p:nvPr>
        </p:nvSpPr>
        <p:spPr/>
        <p:txBody>
          <a:bodyPr/>
          <a:lstStyle/>
          <a:p>
            <a:fld id="{DD4057DF-D607-47A4-B484-9E3E4FE4468A}" type="slidenum">
              <a:rPr lang="zh-CN" altLang="en-US" smtClean="0"/>
              <a:pPr/>
              <a:t>‹#›</a:t>
            </a:fld>
            <a:endParaRPr lang="zh-CN" altLang="en-US"/>
          </a:p>
        </p:txBody>
      </p:sp>
      <p:sp>
        <p:nvSpPr>
          <p:cNvPr id="11" name="内容占位符 10"/>
          <p:cNvSpPr>
            <a:spLocks noGrp="1"/>
          </p:cNvSpPr>
          <p:nvPr>
            <p:ph sz="quarter" idx="2"/>
          </p:nvPr>
        </p:nvSpPr>
        <p:spPr>
          <a:xfrm>
            <a:off x="457200"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quarter" idx="4"/>
          </p:nvPr>
        </p:nvSpPr>
        <p:spPr>
          <a:xfrm>
            <a:off x="4371975"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2" name="文本占位符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
        <p:nvSpPr>
          <p:cNvPr id="14" name="文本占位符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Tree>
    <p:extLst>
      <p:ext uri="{BB962C8B-B14F-4D97-AF65-F5344CB8AC3E}">
        <p14:creationId xmlns:p14="http://schemas.microsoft.com/office/powerpoint/2010/main" val="11894168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6" name="日期占位符 5"/>
          <p:cNvSpPr>
            <a:spLocks noGrp="1"/>
          </p:cNvSpPr>
          <p:nvPr>
            <p:ph type="dt" sz="half" idx="10"/>
          </p:nvPr>
        </p:nvSpPr>
        <p:spPr/>
        <p:txBody>
          <a:bodyPr rtlCol="0"/>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7" name="灯片编号占位符 6"/>
          <p:cNvSpPr>
            <a:spLocks noGrp="1"/>
          </p:cNvSpPr>
          <p:nvPr>
            <p:ph type="sldNum" sz="quarter" idx="11"/>
          </p:nvPr>
        </p:nvSpPr>
        <p:spPr/>
        <p:txBody>
          <a:bodyPr rtlCol="0"/>
          <a:lstStyle/>
          <a:p>
            <a:fld id="{DD4057DF-D607-47A4-B484-9E3E4FE4468A}" type="slidenum">
              <a:rPr lang="zh-CN" altLang="en-US" smtClean="0"/>
              <a:pPr/>
              <a:t>‹#›</a:t>
            </a:fld>
            <a:endParaRPr lang="zh-CN" altLang="en-US"/>
          </a:p>
        </p:txBody>
      </p:sp>
      <p:sp>
        <p:nvSpPr>
          <p:cNvPr id="8" name="页脚占位符 7"/>
          <p:cNvSpPr>
            <a:spLocks noGrp="1"/>
          </p:cNvSpPr>
          <p:nvPr>
            <p:ph type="ftr" sz="quarter" idx="12"/>
          </p:nvPr>
        </p:nvSpPr>
        <p:spPr/>
        <p:txBody>
          <a:bodyPr rtlCol="0"/>
          <a:lstStyle/>
          <a:p>
            <a:endParaRPr lang="zh-CN" altLang="en-US">
              <a:solidFill>
                <a:srgbClr val="575F6D"/>
              </a:solidFill>
            </a:endParaRPr>
          </a:p>
        </p:txBody>
      </p:sp>
    </p:spTree>
    <p:extLst>
      <p:ext uri="{BB962C8B-B14F-4D97-AF65-F5344CB8AC3E}">
        <p14:creationId xmlns:p14="http://schemas.microsoft.com/office/powerpoint/2010/main" val="6571907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3" name="页脚占位符 2"/>
          <p:cNvSpPr>
            <a:spLocks noGrp="1"/>
          </p:cNvSpPr>
          <p:nvPr>
            <p:ph type="ftr" sz="quarter" idx="11"/>
          </p:nvPr>
        </p:nvSpPr>
        <p:spPr/>
        <p:txBody>
          <a:bodyPr/>
          <a:lstStyle/>
          <a:p>
            <a:endParaRPr lang="zh-CN" altLang="en-US">
              <a:solidFill>
                <a:srgbClr val="575F6D"/>
              </a:solidFill>
            </a:endParaRPr>
          </a:p>
        </p:txBody>
      </p:sp>
      <p:sp>
        <p:nvSpPr>
          <p:cNvPr id="4" name="灯片编号占位符 3"/>
          <p:cNvSpPr>
            <a:spLocks noGrp="1"/>
          </p:cNvSpPr>
          <p:nvPr>
            <p:ph type="sldNum" sz="quarter" idx="12"/>
          </p:nvPr>
        </p:nvSpPr>
        <p:spPr/>
        <p:txBody>
          <a:body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33525324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1">
        <a:schemeClr val="bg1"/>
      </p:bgRef>
    </p:bg>
    <p:spTree>
      <p:nvGrpSpPr>
        <p:cNvPr id="1" name=""/>
        <p:cNvGrpSpPr/>
        <p:nvPr/>
      </p:nvGrpSpPr>
      <p:grpSpPr>
        <a:xfrm>
          <a:off x="0" y="0"/>
          <a:ext cx="0" cy="0"/>
          <a:chOff x="0" y="0"/>
          <a:chExt cx="0" cy="0"/>
        </a:xfrm>
      </p:grpSpPr>
      <p:sp>
        <p:nvSpPr>
          <p:cNvPr id="10" name="直接连接符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2" name="标题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8" name="直接连接符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9" name="直接连接符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11" name="直接连接符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矩形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3" name="直接连接符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4" name="椭圆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18" name="内容占位符 17"/>
          <p:cNvSpPr>
            <a:spLocks noGrp="1"/>
          </p:cNvSpPr>
          <p:nvPr>
            <p:ph sz="quarter" idx="1"/>
          </p:nvPr>
        </p:nvSpPr>
        <p:spPr>
          <a:xfrm>
            <a:off x="304800" y="274320"/>
            <a:ext cx="5638800" cy="6327648"/>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4"/>
          </p:nvPr>
        </p:nvSpPr>
        <p:spPr/>
        <p:txBody>
          <a:bodyPr rtlCol="0"/>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22" name="灯片编号占位符 21"/>
          <p:cNvSpPr>
            <a:spLocks noGrp="1"/>
          </p:cNvSpPr>
          <p:nvPr>
            <p:ph type="sldNum" sz="quarter" idx="15"/>
          </p:nvPr>
        </p:nvSpPr>
        <p:spPr/>
        <p:txBody>
          <a:bodyPr rtlCol="0"/>
          <a:lstStyle/>
          <a:p>
            <a:fld id="{DD4057DF-D607-47A4-B484-9E3E4FE4468A}" type="slidenum">
              <a:rPr lang="zh-CN" altLang="en-US" smtClean="0"/>
              <a:pPr/>
              <a:t>‹#›</a:t>
            </a:fld>
            <a:endParaRPr lang="zh-CN" altLang="en-US"/>
          </a:p>
        </p:txBody>
      </p:sp>
      <p:sp>
        <p:nvSpPr>
          <p:cNvPr id="23" name="页脚占位符 22"/>
          <p:cNvSpPr>
            <a:spLocks noGrp="1"/>
          </p:cNvSpPr>
          <p:nvPr>
            <p:ph type="ftr" sz="quarter" idx="16"/>
          </p:nvPr>
        </p:nvSpPr>
        <p:spPr/>
        <p:txBody>
          <a:bodyPr rtlCol="0"/>
          <a:lstStyle/>
          <a:p>
            <a:endParaRPr lang="zh-CN" altLang="en-US">
              <a:solidFill>
                <a:srgbClr val="575F6D"/>
              </a:solidFill>
            </a:endParaRPr>
          </a:p>
        </p:txBody>
      </p:sp>
    </p:spTree>
    <p:extLst>
      <p:ext uri="{BB962C8B-B14F-4D97-AF65-F5344CB8AC3E}">
        <p14:creationId xmlns:p14="http://schemas.microsoft.com/office/powerpoint/2010/main" val="3390456007"/>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直接连接符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3" name="椭圆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 name="标题 1"/>
          <p:cNvSpPr>
            <a:spLocks noGrp="1"/>
          </p:cNvSpPr>
          <p:nvPr>
            <p:ph type="title"/>
          </p:nvPr>
        </p:nvSpPr>
        <p:spPr>
          <a:xfrm rot="5400000">
            <a:off x="3350133" y="3200400"/>
            <a:ext cx="6309360" cy="457200"/>
          </a:xfrm>
        </p:spPr>
        <p:txBody>
          <a:bodyPr anchor="b"/>
          <a:lstStyle>
            <a:lvl1pPr algn="l">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zh-CN" altLang="en-US" smtClean="0"/>
              <a:t>单击图标添加图片</a:t>
            </a:r>
            <a:endParaRPr kumimoji="0" lang="en-US" dirty="0"/>
          </a:p>
        </p:txBody>
      </p:sp>
      <p:sp>
        <p:nvSpPr>
          <p:cNvPr id="4" name="文本占位符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10" name="直接连接符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矩形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直接连接符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9" name="直接连接符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20" name="直接连接符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17" name="日期占位符 16"/>
          <p:cNvSpPr>
            <a:spLocks noGrp="1"/>
          </p:cNvSpPr>
          <p:nvPr>
            <p:ph type="dt" sz="half" idx="10"/>
          </p:nvPr>
        </p:nvSpPr>
        <p:spPr/>
        <p:txBody>
          <a:bodyPr rtlCol="0"/>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18" name="灯片编号占位符 17"/>
          <p:cNvSpPr>
            <a:spLocks noGrp="1"/>
          </p:cNvSpPr>
          <p:nvPr>
            <p:ph type="sldNum" sz="quarter" idx="11"/>
          </p:nvPr>
        </p:nvSpPr>
        <p:spPr/>
        <p:txBody>
          <a:bodyPr rtlCol="0"/>
          <a:lstStyle/>
          <a:p>
            <a:fld id="{DD4057DF-D607-47A4-B484-9E3E4FE4468A}" type="slidenum">
              <a:rPr lang="zh-CN" altLang="en-US" smtClean="0"/>
              <a:pPr/>
              <a:t>‹#›</a:t>
            </a:fld>
            <a:endParaRPr lang="zh-CN" altLang="en-US"/>
          </a:p>
        </p:txBody>
      </p:sp>
      <p:sp>
        <p:nvSpPr>
          <p:cNvPr id="21" name="页脚占位符 20"/>
          <p:cNvSpPr>
            <a:spLocks noGrp="1"/>
          </p:cNvSpPr>
          <p:nvPr>
            <p:ph type="ftr" sz="quarter" idx="12"/>
          </p:nvPr>
        </p:nvSpPr>
        <p:spPr/>
        <p:txBody>
          <a:bodyPr rtlCol="0"/>
          <a:lstStyle/>
          <a:p>
            <a:endParaRPr lang="zh-CN" altLang="en-US">
              <a:solidFill>
                <a:srgbClr val="575F6D"/>
              </a:solidFill>
            </a:endParaRPr>
          </a:p>
        </p:txBody>
      </p:sp>
    </p:spTree>
    <p:extLst>
      <p:ext uri="{BB962C8B-B14F-4D97-AF65-F5344CB8AC3E}">
        <p14:creationId xmlns:p14="http://schemas.microsoft.com/office/powerpoint/2010/main" val="3591054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直接连接符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22" name="标题占位符 21"/>
          <p:cNvSpPr>
            <a:spLocks noGrp="1"/>
          </p:cNvSpPr>
          <p:nvPr>
            <p:ph type="title"/>
          </p:nvPr>
        </p:nvSpPr>
        <p:spPr>
          <a:xfrm>
            <a:off x="457200" y="274638"/>
            <a:ext cx="7467600" cy="1143000"/>
          </a:xfrm>
          <a:prstGeom prst="rect">
            <a:avLst/>
          </a:prstGeom>
        </p:spPr>
        <p:txBody>
          <a:bodyPr vert="horz" anchor="b">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3" name="页脚占位符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zh-CN" altLang="en-US">
              <a:solidFill>
                <a:srgbClr val="575F6D"/>
              </a:solidFill>
            </a:endParaRPr>
          </a:p>
        </p:txBody>
      </p:sp>
      <p:sp>
        <p:nvSpPr>
          <p:cNvPr id="7" name="直接连接符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9" name="直接连接符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0" name="矩形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直接连接符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椭圆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3" name="灯片编号占位符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179691543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0.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55776" y="692696"/>
            <a:ext cx="6172200" cy="958258"/>
          </a:xfrm>
        </p:spPr>
        <p:txBody>
          <a:bodyPr>
            <a:normAutofit fontScale="90000"/>
          </a:bodyPr>
          <a:lstStyle/>
          <a:p>
            <a:r>
              <a:rPr lang="zh-CN" altLang="en-US" sz="3600" dirty="0" smtClean="0"/>
              <a:t>项目四 </a:t>
            </a:r>
            <a:r>
              <a:rPr lang="zh-CN" altLang="zh-CN" sz="3600" dirty="0" smtClean="0"/>
              <a:t>犬</a:t>
            </a:r>
            <a:r>
              <a:rPr lang="zh-CN" altLang="zh-CN" sz="3600" dirty="0"/>
              <a:t>猫常见内科</a:t>
            </a:r>
            <a:r>
              <a:rPr lang="zh-CN" altLang="zh-CN" sz="3600" dirty="0" smtClean="0"/>
              <a:t>疾病</a:t>
            </a:r>
            <a:r>
              <a:rPr lang="zh-CN" altLang="en-US" sz="3600" dirty="0" smtClean="0"/>
              <a:t>的防治</a:t>
            </a:r>
            <a:endParaRPr lang="zh-CN" altLang="en-US" sz="3600" dirty="0"/>
          </a:p>
        </p:txBody>
      </p:sp>
      <p:sp>
        <p:nvSpPr>
          <p:cNvPr id="3" name="副标题 2"/>
          <p:cNvSpPr>
            <a:spLocks noGrp="1"/>
          </p:cNvSpPr>
          <p:nvPr>
            <p:ph type="subTitle" idx="1"/>
          </p:nvPr>
        </p:nvSpPr>
        <p:spPr>
          <a:xfrm>
            <a:off x="1763688" y="2420888"/>
            <a:ext cx="6848008" cy="1371600"/>
          </a:xfrm>
        </p:spPr>
        <p:txBody>
          <a:bodyPr/>
          <a:lstStyle/>
          <a:p>
            <a:r>
              <a:rPr lang="en-US" altLang="zh-CN" sz="3600" dirty="0" smtClean="0"/>
              <a:t>      </a:t>
            </a:r>
            <a:r>
              <a:rPr lang="zh-CN" altLang="zh-CN" sz="3600" dirty="0" smtClean="0"/>
              <a:t>任务</a:t>
            </a:r>
            <a:r>
              <a:rPr lang="en-US" altLang="zh-CN" sz="3600" dirty="0" smtClean="0"/>
              <a:t>2</a:t>
            </a:r>
            <a:r>
              <a:rPr lang="zh-CN" altLang="zh-CN" sz="3600" dirty="0" smtClean="0"/>
              <a:t> </a:t>
            </a:r>
            <a:r>
              <a:rPr lang="en-US" altLang="zh-CN" sz="3600" dirty="0" smtClean="0"/>
              <a:t> </a:t>
            </a:r>
            <a:r>
              <a:rPr lang="zh-CN" altLang="zh-CN" sz="3600" dirty="0" smtClean="0"/>
              <a:t>呼吸系统疾病</a:t>
            </a:r>
            <a:r>
              <a:rPr lang="zh-CN" altLang="en-US" sz="3600" dirty="0" smtClean="0"/>
              <a:t>的防治</a:t>
            </a:r>
            <a:endParaRPr lang="zh-CN" altLang="zh-CN" sz="3600" dirty="0" smtClean="0"/>
          </a:p>
          <a:p>
            <a:endParaRPr lang="zh-CN" altLang="zh-CN" sz="3600" dirty="0" smtClean="0"/>
          </a:p>
          <a:p>
            <a:endParaRPr lang="zh-CN" altLang="en-US" dirty="0"/>
          </a:p>
        </p:txBody>
      </p:sp>
    </p:spTree>
    <p:extLst>
      <p:ext uri="{BB962C8B-B14F-4D97-AF65-F5344CB8AC3E}">
        <p14:creationId xmlns:p14="http://schemas.microsoft.com/office/powerpoint/2010/main" val="3200283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zh-CN" b="1" dirty="0"/>
              <a:t>诊断</a:t>
            </a:r>
            <a:endParaRPr lang="zh-CN" altLang="en-US" dirty="0"/>
          </a:p>
        </p:txBody>
      </p:sp>
      <p:sp>
        <p:nvSpPr>
          <p:cNvPr id="3" name="内容占位符 2"/>
          <p:cNvSpPr>
            <a:spLocks noGrp="1"/>
          </p:cNvSpPr>
          <p:nvPr>
            <p:ph sz="quarter" idx="1"/>
          </p:nvPr>
        </p:nvSpPr>
        <p:spPr>
          <a:xfrm>
            <a:off x="457200" y="1600200"/>
            <a:ext cx="7859216" cy="4873752"/>
          </a:xfrm>
        </p:spPr>
        <p:txBody>
          <a:bodyPr/>
          <a:lstStyle/>
          <a:p>
            <a:pPr>
              <a:lnSpc>
                <a:spcPct val="150000"/>
              </a:lnSpc>
            </a:pPr>
            <a:r>
              <a:rPr lang="zh-CN" altLang="zh-CN" b="1" dirty="0"/>
              <a:t>根据</a:t>
            </a:r>
            <a:r>
              <a:rPr lang="zh-CN" altLang="zh-CN" b="1" dirty="0">
                <a:solidFill>
                  <a:srgbClr val="FF0000"/>
                </a:solidFill>
              </a:rPr>
              <a:t>流鼻液、咳嗽、呼吸困难、体温升高、肺部听叩诊变化及</a:t>
            </a:r>
            <a:r>
              <a:rPr lang="en-US" altLang="zh-CN" b="1" dirty="0">
                <a:solidFill>
                  <a:srgbClr val="FF0000"/>
                </a:solidFill>
              </a:rPr>
              <a:t>X</a:t>
            </a:r>
            <a:r>
              <a:rPr lang="zh-CN" altLang="zh-CN" b="1" dirty="0">
                <a:solidFill>
                  <a:srgbClr val="FF0000"/>
                </a:solidFill>
              </a:rPr>
              <a:t>线检查，不难确诊</a:t>
            </a:r>
            <a:r>
              <a:rPr lang="zh-CN" altLang="zh-CN" b="1" dirty="0"/>
              <a:t>。但特异性原因则需对渗出物和黏液等进行实验室检查方能确定</a:t>
            </a:r>
            <a:r>
              <a:rPr lang="zh-CN" altLang="zh-CN" b="1" dirty="0" smtClean="0"/>
              <a:t>。</a:t>
            </a:r>
            <a:endParaRPr lang="en-US" altLang="zh-CN" b="1" dirty="0" smtClean="0"/>
          </a:p>
          <a:p>
            <a:pPr>
              <a:lnSpc>
                <a:spcPct val="150000"/>
              </a:lnSpc>
            </a:pPr>
            <a:r>
              <a:rPr lang="zh-CN" altLang="zh-CN" b="1" dirty="0" smtClean="0"/>
              <a:t>病毒性肺炎</a:t>
            </a:r>
            <a:r>
              <a:rPr lang="zh-CN" altLang="zh-CN" b="1" dirty="0"/>
              <a:t>，通常是白细胞总数减少，霉菌性肺炎一般呈慢性经过，用常规抗生素治疗效果较差或完全无效。在近期进行全身麻醉或有严重呕吐或强行灌服药物病史的动物，则可怀疑有吸入性肺炎。</a:t>
            </a:r>
            <a:endParaRPr lang="zh-CN" altLang="en-US" b="1" dirty="0"/>
          </a:p>
        </p:txBody>
      </p:sp>
    </p:spTree>
    <p:extLst>
      <p:ext uri="{BB962C8B-B14F-4D97-AF65-F5344CB8AC3E}">
        <p14:creationId xmlns:p14="http://schemas.microsoft.com/office/powerpoint/2010/main" val="7559420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zh-CN" b="1" dirty="0"/>
              <a:t>治疗</a:t>
            </a:r>
            <a:endParaRPr lang="zh-CN" altLang="en-US" dirty="0"/>
          </a:p>
        </p:txBody>
      </p:sp>
      <p:sp>
        <p:nvSpPr>
          <p:cNvPr id="3" name="内容占位符 2"/>
          <p:cNvSpPr>
            <a:spLocks noGrp="1"/>
          </p:cNvSpPr>
          <p:nvPr>
            <p:ph sz="quarter" idx="1"/>
          </p:nvPr>
        </p:nvSpPr>
        <p:spPr>
          <a:xfrm>
            <a:off x="457200" y="1600200"/>
            <a:ext cx="8291264" cy="4997152"/>
          </a:xfrm>
        </p:spPr>
        <p:txBody>
          <a:bodyPr>
            <a:normAutofit fontScale="92500"/>
          </a:bodyPr>
          <a:lstStyle/>
          <a:p>
            <a:r>
              <a:rPr lang="zh-CN" altLang="zh-CN" b="1" dirty="0">
                <a:solidFill>
                  <a:srgbClr val="FF0000"/>
                </a:solidFill>
              </a:rPr>
              <a:t>治疗原则：抗菌消炎、祛痰止咳、制止渗出、促进炎性渗出物的吸收。</a:t>
            </a:r>
          </a:p>
          <a:p>
            <a:r>
              <a:rPr lang="en-US" altLang="zh-CN" dirty="0">
                <a:solidFill>
                  <a:srgbClr val="FF0000"/>
                </a:solidFill>
              </a:rPr>
              <a:t>   </a:t>
            </a:r>
            <a:r>
              <a:rPr lang="en-US" altLang="zh-CN" b="1" dirty="0">
                <a:solidFill>
                  <a:srgbClr val="FF0000"/>
                </a:solidFill>
              </a:rPr>
              <a:t> 1</a:t>
            </a:r>
            <a:r>
              <a:rPr lang="zh-CN" altLang="zh-CN" b="1" dirty="0">
                <a:solidFill>
                  <a:srgbClr val="FF0000"/>
                </a:solidFill>
              </a:rPr>
              <a:t>．抗菌消炎</a:t>
            </a:r>
            <a:r>
              <a:rPr lang="en-US" altLang="zh-CN" dirty="0">
                <a:solidFill>
                  <a:srgbClr val="FF0000"/>
                </a:solidFill>
              </a:rPr>
              <a:t>  </a:t>
            </a:r>
            <a:r>
              <a:rPr lang="zh-CN" altLang="zh-CN" b="1" dirty="0"/>
              <a:t>临床常用广谱抗菌药物和磺胺类药物。常用的抗菌药物有氨苄青霉素、羟氨苄青霉素、丁胺卡那霉素、红霉素、链霉素、头孢拉定、氟喹诺酮类。常用的磺胺类有磺胺嘧啶、磺胺二甲基嘧啶、磺胺甲基异噁唑。如果是由</a:t>
            </a:r>
            <a:r>
              <a:rPr lang="zh-CN" altLang="zh-CN" b="1" dirty="0">
                <a:solidFill>
                  <a:srgbClr val="0070C0"/>
                </a:solidFill>
              </a:rPr>
              <a:t>病毒和细菌混合感染</a:t>
            </a:r>
            <a:r>
              <a:rPr lang="zh-CN" altLang="zh-CN" b="1" dirty="0"/>
              <a:t>引起，应选用抗病毒药物如病毒灵或病毒唑，或同时应用双黄连</a:t>
            </a:r>
            <a:r>
              <a:rPr lang="en-US" altLang="zh-CN" b="1" dirty="0"/>
              <a:t> (</a:t>
            </a:r>
            <a:r>
              <a:rPr lang="zh-CN" altLang="zh-CN" b="1" dirty="0"/>
              <a:t>每千克体重</a:t>
            </a:r>
            <a:r>
              <a:rPr lang="en-US" altLang="zh-CN" b="1" dirty="0"/>
              <a:t>1~2mL)</a:t>
            </a:r>
            <a:r>
              <a:rPr lang="zh-CN" altLang="zh-CN" b="1" dirty="0"/>
              <a:t>或清开灵注射液等静脉或肌肉注射。</a:t>
            </a:r>
            <a:r>
              <a:rPr lang="zh-CN" altLang="zh-CN" b="1" dirty="0">
                <a:solidFill>
                  <a:srgbClr val="0070C0"/>
                </a:solidFill>
              </a:rPr>
              <a:t>霉菌性肺炎</a:t>
            </a:r>
            <a:r>
              <a:rPr lang="zh-CN" altLang="zh-CN" b="1" dirty="0"/>
              <a:t>，用两性霉素</a:t>
            </a:r>
            <a:r>
              <a:rPr lang="en-US" altLang="zh-CN" b="1" dirty="0"/>
              <a:t>B</a:t>
            </a:r>
            <a:r>
              <a:rPr lang="zh-CN" altLang="zh-CN" b="1" dirty="0"/>
              <a:t>每千克体重</a:t>
            </a:r>
            <a:r>
              <a:rPr lang="en-US" altLang="zh-CN" b="1" dirty="0"/>
              <a:t>0.5~1mg</a:t>
            </a:r>
            <a:r>
              <a:rPr lang="zh-CN" altLang="zh-CN" b="1" dirty="0"/>
              <a:t>，以</a:t>
            </a:r>
            <a:r>
              <a:rPr lang="en-US" altLang="zh-CN" b="1" dirty="0"/>
              <a:t>5%</a:t>
            </a:r>
            <a:r>
              <a:rPr lang="zh-CN" altLang="zh-CN" b="1" dirty="0"/>
              <a:t>葡萄糖液临用前配成</a:t>
            </a:r>
            <a:r>
              <a:rPr lang="en-US" altLang="zh-CN" b="1" dirty="0"/>
              <a:t>0.01%</a:t>
            </a:r>
            <a:r>
              <a:rPr lang="zh-CN" altLang="zh-CN" b="1" dirty="0"/>
              <a:t>溶液，缓慢静脉注射，每日</a:t>
            </a:r>
            <a:r>
              <a:rPr lang="en-US" altLang="zh-CN" b="1" dirty="0"/>
              <a:t>1</a:t>
            </a:r>
            <a:r>
              <a:rPr lang="zh-CN" altLang="zh-CN" b="1" dirty="0"/>
              <a:t>次，</a:t>
            </a:r>
            <a:r>
              <a:rPr lang="en-US" altLang="zh-CN" b="1" dirty="0"/>
              <a:t>7d</a:t>
            </a:r>
            <a:r>
              <a:rPr lang="zh-CN" altLang="zh-CN" b="1" dirty="0"/>
              <a:t>为一疗程，隔</a:t>
            </a:r>
            <a:r>
              <a:rPr lang="en-US" altLang="zh-CN" b="1" dirty="0"/>
              <a:t>7d</a:t>
            </a:r>
            <a:r>
              <a:rPr lang="zh-CN" altLang="zh-CN" b="1" dirty="0"/>
              <a:t>再用一疗程。</a:t>
            </a:r>
            <a:r>
              <a:rPr lang="zh-CN" altLang="zh-CN" b="1" dirty="0">
                <a:solidFill>
                  <a:srgbClr val="0070C0"/>
                </a:solidFill>
              </a:rPr>
              <a:t>寄生虫引起的肺炎</a:t>
            </a:r>
            <a:r>
              <a:rPr lang="zh-CN" altLang="zh-CN" b="1" dirty="0"/>
              <a:t>，应选用有效的驱虫药物。在有条件情况下，应进行药敏试验，对症给药。给药的途径可肌肉内注射、静脉注射、气管内注射或肺内注射。抗菌药物胸腔注射或气管注射，疗效最佳。</a:t>
            </a:r>
            <a:endParaRPr lang="zh-CN" altLang="en-US" b="1" dirty="0"/>
          </a:p>
        </p:txBody>
      </p:sp>
    </p:spTree>
    <p:extLst>
      <p:ext uri="{BB962C8B-B14F-4D97-AF65-F5344CB8AC3E}">
        <p14:creationId xmlns:p14="http://schemas.microsoft.com/office/powerpoint/2010/main" val="124558572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1600200"/>
            <a:ext cx="8075240" cy="4873752"/>
          </a:xfrm>
        </p:spPr>
        <p:txBody>
          <a:bodyPr/>
          <a:lstStyle/>
          <a:p>
            <a:r>
              <a:rPr lang="en-US" altLang="zh-CN" b="1" dirty="0">
                <a:solidFill>
                  <a:srgbClr val="FF0000"/>
                </a:solidFill>
              </a:rPr>
              <a:t>2</a:t>
            </a:r>
            <a:r>
              <a:rPr lang="zh-CN" altLang="zh-CN" b="1" dirty="0">
                <a:solidFill>
                  <a:srgbClr val="FF0000"/>
                </a:solidFill>
              </a:rPr>
              <a:t>．祛痰止咳</a:t>
            </a:r>
            <a:r>
              <a:rPr lang="en-US" altLang="zh-CN" b="1" dirty="0">
                <a:solidFill>
                  <a:srgbClr val="FF0000"/>
                </a:solidFill>
              </a:rPr>
              <a:t>  </a:t>
            </a:r>
            <a:r>
              <a:rPr lang="zh-CN" altLang="zh-CN" b="1" dirty="0"/>
              <a:t>当咳嗽频繁，分泌物黏稠时，选用溶解性法痰剂。剧烈频繁咳嗽，分泌物不多时，可用镇痛止咳剂</a:t>
            </a:r>
            <a:r>
              <a:rPr lang="en-US" altLang="zh-CN" b="1" dirty="0"/>
              <a:t> (</a:t>
            </a:r>
            <a:r>
              <a:rPr lang="zh-CN" altLang="zh-CN" b="1" dirty="0"/>
              <a:t>参见气管支气管炎治疗</a:t>
            </a:r>
            <a:r>
              <a:rPr lang="en-US" altLang="zh-CN" b="1" dirty="0"/>
              <a:t>)</a:t>
            </a:r>
            <a:r>
              <a:rPr lang="zh-CN" altLang="zh-CN" b="1" dirty="0"/>
              <a:t>。</a:t>
            </a:r>
          </a:p>
          <a:p>
            <a:r>
              <a:rPr lang="en-US" altLang="zh-CN" b="1" dirty="0">
                <a:solidFill>
                  <a:srgbClr val="FF0000"/>
                </a:solidFill>
              </a:rPr>
              <a:t>    3</a:t>
            </a:r>
            <a:r>
              <a:rPr lang="zh-CN" altLang="zh-CN" b="1" dirty="0">
                <a:solidFill>
                  <a:srgbClr val="FF0000"/>
                </a:solidFill>
              </a:rPr>
              <a:t>．制止渗出</a:t>
            </a:r>
            <a:r>
              <a:rPr lang="en-US" altLang="zh-CN" b="1" dirty="0">
                <a:solidFill>
                  <a:srgbClr val="FF0000"/>
                </a:solidFill>
              </a:rPr>
              <a:t>  </a:t>
            </a:r>
            <a:r>
              <a:rPr lang="zh-CN" altLang="zh-CN" b="1" dirty="0"/>
              <a:t>用</a:t>
            </a:r>
            <a:r>
              <a:rPr lang="en-US" altLang="zh-CN" b="1" dirty="0"/>
              <a:t> l0%</a:t>
            </a:r>
            <a:r>
              <a:rPr lang="zh-CN" altLang="zh-CN" b="1" dirty="0"/>
              <a:t>葡萄糖酸钙</a:t>
            </a:r>
            <a:r>
              <a:rPr lang="en-US" altLang="zh-CN" b="1" dirty="0"/>
              <a:t>  (</a:t>
            </a:r>
            <a:r>
              <a:rPr lang="zh-CN" altLang="zh-CN" b="1" dirty="0"/>
              <a:t>犬</a:t>
            </a:r>
            <a:r>
              <a:rPr lang="en-US" altLang="zh-CN" b="1" dirty="0"/>
              <a:t>5~20mL</a:t>
            </a:r>
            <a:r>
              <a:rPr lang="zh-CN" altLang="zh-CN" b="1" dirty="0"/>
              <a:t>，猫</a:t>
            </a:r>
            <a:r>
              <a:rPr lang="en-US" altLang="zh-CN" b="1" dirty="0"/>
              <a:t>2~5mL)</a:t>
            </a:r>
            <a:r>
              <a:rPr lang="zh-CN" altLang="zh-CN" b="1" dirty="0"/>
              <a:t>，</a:t>
            </a:r>
            <a:r>
              <a:rPr lang="en-US" altLang="zh-CN" b="1" dirty="0"/>
              <a:t>25%</a:t>
            </a:r>
            <a:r>
              <a:rPr lang="zh-CN" altLang="zh-CN" b="1" dirty="0"/>
              <a:t>维生素</a:t>
            </a:r>
            <a:r>
              <a:rPr lang="en-US" altLang="zh-CN" b="1" dirty="0"/>
              <a:t>C</a:t>
            </a:r>
            <a:r>
              <a:rPr lang="zh-CN" altLang="zh-CN" b="1" dirty="0"/>
              <a:t>，</a:t>
            </a:r>
            <a:r>
              <a:rPr lang="en-US" altLang="zh-CN" b="1" dirty="0"/>
              <a:t>10%~20%</a:t>
            </a:r>
            <a:r>
              <a:rPr lang="zh-CN" altLang="zh-CN" b="1" dirty="0"/>
              <a:t>葡萄糖溶液，静脉注射，每日</a:t>
            </a:r>
            <a:r>
              <a:rPr lang="en-US" altLang="zh-CN" b="1" dirty="0"/>
              <a:t>1</a:t>
            </a:r>
            <a:r>
              <a:rPr lang="zh-CN" altLang="zh-CN" b="1" dirty="0"/>
              <a:t>次。</a:t>
            </a:r>
          </a:p>
          <a:p>
            <a:r>
              <a:rPr lang="en-US" altLang="zh-CN" b="1" dirty="0"/>
              <a:t>    </a:t>
            </a:r>
            <a:r>
              <a:rPr lang="en-US" altLang="zh-CN" b="1" dirty="0">
                <a:solidFill>
                  <a:srgbClr val="FF0000"/>
                </a:solidFill>
              </a:rPr>
              <a:t>4</a:t>
            </a:r>
            <a:r>
              <a:rPr lang="zh-CN" altLang="zh-CN" b="1" dirty="0">
                <a:solidFill>
                  <a:srgbClr val="FF0000"/>
                </a:solidFill>
              </a:rPr>
              <a:t>．促进渗出物的吸收和排除</a:t>
            </a:r>
            <a:r>
              <a:rPr lang="en-US" altLang="zh-CN" b="1" dirty="0">
                <a:solidFill>
                  <a:srgbClr val="FF0000"/>
                </a:solidFill>
              </a:rPr>
              <a:t>  </a:t>
            </a:r>
            <a:r>
              <a:rPr lang="zh-CN" altLang="zh-CN" b="1" dirty="0"/>
              <a:t>可给予利尿剂如速尿</a:t>
            </a:r>
            <a:r>
              <a:rPr lang="en-US" altLang="zh-CN" b="1" dirty="0"/>
              <a:t> (</a:t>
            </a:r>
            <a:r>
              <a:rPr lang="zh-CN" altLang="zh-CN" b="1" dirty="0"/>
              <a:t>每千克体重</a:t>
            </a:r>
            <a:r>
              <a:rPr lang="en-US" altLang="zh-CN" b="1" dirty="0"/>
              <a:t>1~2mg</a:t>
            </a:r>
            <a:r>
              <a:rPr lang="zh-CN" altLang="zh-CN" b="1" dirty="0"/>
              <a:t>肌肉注射</a:t>
            </a:r>
            <a:r>
              <a:rPr lang="en-US" altLang="zh-CN" b="1" dirty="0"/>
              <a:t>)</a:t>
            </a:r>
            <a:r>
              <a:rPr lang="zh-CN" altLang="zh-CN" b="1" dirty="0"/>
              <a:t>。亦可用</a:t>
            </a:r>
            <a:r>
              <a:rPr lang="en-US" altLang="zh-CN" b="1" dirty="0"/>
              <a:t>10%</a:t>
            </a:r>
            <a:r>
              <a:rPr lang="zh-CN" altLang="zh-CN" b="1" dirty="0"/>
              <a:t>安钠咖、</a:t>
            </a:r>
            <a:r>
              <a:rPr lang="en-US" altLang="zh-CN" b="1" dirty="0"/>
              <a:t>10%</a:t>
            </a:r>
            <a:r>
              <a:rPr lang="zh-CN" altLang="zh-CN" b="1" dirty="0"/>
              <a:t>水杨酸钠和</a:t>
            </a:r>
            <a:r>
              <a:rPr lang="en-US" altLang="zh-CN" b="1" dirty="0"/>
              <a:t>40%</a:t>
            </a:r>
            <a:r>
              <a:rPr lang="zh-CN" altLang="zh-CN" b="1" dirty="0"/>
              <a:t>乌洛托品按</a:t>
            </a:r>
            <a:r>
              <a:rPr lang="en-US" altLang="zh-CN" b="1" dirty="0"/>
              <a:t>1</a:t>
            </a:r>
            <a:r>
              <a:rPr lang="zh-CN" altLang="zh-CN" b="1" dirty="0"/>
              <a:t>：</a:t>
            </a:r>
            <a:r>
              <a:rPr lang="en-US" altLang="zh-CN" b="1" dirty="0"/>
              <a:t>10</a:t>
            </a:r>
            <a:r>
              <a:rPr lang="zh-CN" altLang="zh-CN" b="1" dirty="0"/>
              <a:t>：</a:t>
            </a:r>
            <a:r>
              <a:rPr lang="en-US" altLang="zh-CN" b="1" dirty="0"/>
              <a:t>6</a:t>
            </a:r>
            <a:r>
              <a:rPr lang="zh-CN" altLang="zh-CN" b="1" dirty="0"/>
              <a:t>比例混合后适量静脉注射。</a:t>
            </a:r>
            <a:endParaRPr lang="zh-CN" altLang="en-US" b="1" dirty="0"/>
          </a:p>
        </p:txBody>
      </p:sp>
    </p:spTree>
    <p:extLst>
      <p:ext uri="{BB962C8B-B14F-4D97-AF65-F5344CB8AC3E}">
        <p14:creationId xmlns:p14="http://schemas.microsoft.com/office/powerpoint/2010/main" val="31095507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1600200"/>
            <a:ext cx="8003232" cy="4873752"/>
          </a:xfrm>
        </p:spPr>
        <p:txBody>
          <a:bodyPr/>
          <a:lstStyle/>
          <a:p>
            <a:pPr>
              <a:lnSpc>
                <a:spcPct val="150000"/>
              </a:lnSpc>
            </a:pPr>
            <a:r>
              <a:rPr lang="en-US" altLang="zh-CN" b="1" dirty="0">
                <a:solidFill>
                  <a:srgbClr val="FF0000"/>
                </a:solidFill>
              </a:rPr>
              <a:t>5</a:t>
            </a:r>
            <a:r>
              <a:rPr lang="zh-CN" altLang="zh-CN" b="1" dirty="0">
                <a:solidFill>
                  <a:srgbClr val="FF0000"/>
                </a:solidFill>
              </a:rPr>
              <a:t>．积极实施对症疗法</a:t>
            </a:r>
            <a:r>
              <a:rPr lang="en-US" altLang="zh-CN" b="1" dirty="0">
                <a:solidFill>
                  <a:srgbClr val="FF0000"/>
                </a:solidFill>
              </a:rPr>
              <a:t>  </a:t>
            </a:r>
            <a:r>
              <a:rPr lang="zh-CN" altLang="zh-CN" b="1" dirty="0"/>
              <a:t>体温升高时，可应用解热剂；改善心功能和补充体液，用</a:t>
            </a:r>
            <a:r>
              <a:rPr lang="en-US" altLang="zh-CN" b="1" dirty="0"/>
              <a:t>10%</a:t>
            </a:r>
            <a:r>
              <a:rPr lang="zh-CN" altLang="zh-CN" b="1" dirty="0"/>
              <a:t>安钠咖、</a:t>
            </a:r>
            <a:r>
              <a:rPr lang="en-US" altLang="zh-CN" b="1" dirty="0"/>
              <a:t>20%</a:t>
            </a:r>
            <a:r>
              <a:rPr lang="zh-CN" altLang="zh-CN" b="1" dirty="0"/>
              <a:t>葡萄糖溶液、</a:t>
            </a:r>
            <a:r>
              <a:rPr lang="en-US" altLang="zh-CN" b="1" dirty="0"/>
              <a:t>5%</a:t>
            </a:r>
            <a:r>
              <a:rPr lang="zh-CN" altLang="zh-CN" b="1" dirty="0"/>
              <a:t>碳酸氢钠溶液，静脉注射。注意输液量不宜过大，速度不宜过快。当动物表现严重缺氧时，应给予吸氧。用浓度</a:t>
            </a:r>
            <a:r>
              <a:rPr lang="en-US" altLang="zh-CN" b="1" dirty="0"/>
              <a:t>30%~50%</a:t>
            </a:r>
            <a:r>
              <a:rPr lang="zh-CN" altLang="zh-CN" b="1" dirty="0"/>
              <a:t>的氧气帐篷是最好的供氧方法。当呼吸困难，可用氨茶碱每千克体重</a:t>
            </a:r>
            <a:r>
              <a:rPr lang="en-US" altLang="zh-CN" b="1" dirty="0"/>
              <a:t>5mg</a:t>
            </a:r>
            <a:r>
              <a:rPr lang="zh-CN" altLang="zh-CN" b="1" dirty="0"/>
              <a:t>肌肉注射。同时实施补充电解质和营养物质等支持疗法。</a:t>
            </a:r>
          </a:p>
          <a:p>
            <a:endParaRPr lang="zh-CN" altLang="en-US" dirty="0"/>
          </a:p>
        </p:txBody>
      </p:sp>
    </p:spTree>
    <p:extLst>
      <p:ext uri="{BB962C8B-B14F-4D97-AF65-F5344CB8AC3E}">
        <p14:creationId xmlns:p14="http://schemas.microsoft.com/office/powerpoint/2010/main" val="17826142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ad67fc157f14ec51972b431a"/>
          <p:cNvPicPr>
            <a:picLocks noChangeAspect="1" noChangeArrowheads="1"/>
          </p:cNvPicPr>
          <p:nvPr/>
        </p:nvPicPr>
        <p:blipFill rotWithShape="1">
          <a:blip r:embed="rId2">
            <a:extLst>
              <a:ext uri="{28A0092B-C50C-407E-A947-70E740481C1C}">
                <a14:useLocalDpi xmlns:a14="http://schemas.microsoft.com/office/drawing/2010/main" val="0"/>
              </a:ext>
            </a:extLst>
          </a:blip>
          <a:srcRect l="574" t="4092" r="1905" b="49431"/>
          <a:stretch/>
        </p:blipFill>
        <p:spPr bwMode="auto">
          <a:xfrm>
            <a:off x="683568" y="3802743"/>
            <a:ext cx="7431088" cy="2656114"/>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a:stretch>
            <a:fillRect/>
          </a:stretch>
        </p:blipFill>
        <p:spPr>
          <a:xfrm>
            <a:off x="1114284" y="1916832"/>
            <a:ext cx="1485200" cy="1993125"/>
          </a:xfrm>
          <a:prstGeom prst="rect">
            <a:avLst/>
          </a:prstGeom>
        </p:spPr>
      </p:pic>
      <p:sp>
        <p:nvSpPr>
          <p:cNvPr id="6" name="文本框 1"/>
          <p:cNvSpPr txBox="1"/>
          <p:nvPr/>
        </p:nvSpPr>
        <p:spPr>
          <a:xfrm>
            <a:off x="3286804" y="2332458"/>
            <a:ext cx="2646878" cy="830997"/>
          </a:xfrm>
          <a:prstGeom prst="rect">
            <a:avLst/>
          </a:prstGeom>
          <a:noFill/>
        </p:spPr>
        <p:txBody>
          <a:bodyPr wrap="none" rtlCol="0">
            <a:spAutoFit/>
          </a:bodyPr>
          <a:lstStyle/>
          <a:p>
            <a:r>
              <a:rPr lang="zh-CN" altLang="en-US" sz="4800" b="1" dirty="0">
                <a:solidFill>
                  <a:srgbClr val="09B3AF"/>
                </a:solidFill>
                <a:latin typeface="张海山锐谐体" panose="02000000000000000000" pitchFamily="2" charset="-122"/>
                <a:ea typeface="张海山锐谐体" panose="02000000000000000000" pitchFamily="2" charset="-122"/>
              </a:rPr>
              <a:t>谢谢观看</a:t>
            </a:r>
            <a:endParaRPr lang="zh-CN" altLang="en-US" sz="4800" b="1" dirty="0">
              <a:solidFill>
                <a:srgbClr val="09B3AF"/>
              </a:solidFill>
              <a:latin typeface="张海山锐谐体" panose="02000000000000000000" pitchFamily="2" charset="-122"/>
              <a:ea typeface="张海山锐谐体" panose="02000000000000000000" pitchFamily="2" charset="-122"/>
            </a:endParaRPr>
          </a:p>
        </p:txBody>
      </p:sp>
      <p:sp>
        <p:nvSpPr>
          <p:cNvPr id="7" name="Rectangle 7"/>
          <p:cNvSpPr>
            <a:spLocks noChangeArrowheads="1"/>
          </p:cNvSpPr>
          <p:nvPr/>
        </p:nvSpPr>
        <p:spPr bwMode="auto">
          <a:xfrm>
            <a:off x="2580327" y="3371856"/>
            <a:ext cx="416780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2800" dirty="0">
                <a:solidFill>
                  <a:srgbClr val="88988A"/>
                </a:solidFill>
              </a:rPr>
              <a:t>THANKS FOR COMING</a:t>
            </a:r>
          </a:p>
        </p:txBody>
      </p:sp>
      <p:pic>
        <p:nvPicPr>
          <p:cNvPr id="8" name="图片 7"/>
          <p:cNvPicPr>
            <a:picLocks noChangeAspect="1"/>
          </p:cNvPicPr>
          <p:nvPr/>
        </p:nvPicPr>
        <p:blipFill>
          <a:blip r:embed="rId4"/>
          <a:stretch>
            <a:fillRect/>
          </a:stretch>
        </p:blipFill>
        <p:spPr>
          <a:xfrm rot="2389778">
            <a:off x="6372239" y="2216438"/>
            <a:ext cx="1707898" cy="1801580"/>
          </a:xfrm>
          <a:prstGeom prst="rect">
            <a:avLst/>
          </a:prstGeom>
        </p:spPr>
      </p:pic>
    </p:spTree>
    <p:extLst>
      <p:ext uri="{BB962C8B-B14F-4D97-AF65-F5344CB8AC3E}">
        <p14:creationId xmlns:p14="http://schemas.microsoft.com/office/powerpoint/2010/main" val="1332602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52" presetClass="entr" presetSubtype="0" fill="hold" grpId="0" nodeType="withEffect">
                                  <p:stCondLst>
                                    <p:cond delay="2000"/>
                                  </p:stCondLst>
                                  <p:iterate type="lt">
                                    <p:tmPct val="10000"/>
                                  </p:iterate>
                                  <p:childTnLst>
                                    <p:set>
                                      <p:cBhvr>
                                        <p:cTn id="9" dur="1" fill="hold">
                                          <p:stCondLst>
                                            <p:cond delay="0"/>
                                          </p:stCondLst>
                                        </p:cTn>
                                        <p:tgtEl>
                                          <p:spTgt spid="6"/>
                                        </p:tgtEl>
                                        <p:attrNameLst>
                                          <p:attrName>style.visibility</p:attrName>
                                        </p:attrNameLst>
                                      </p:cBhvr>
                                      <p:to>
                                        <p:strVal val="visible"/>
                                      </p:to>
                                    </p:set>
                                    <p:animScale>
                                      <p:cBhvr>
                                        <p:cTn id="10"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 dur="1000" decel="50000" fill="hold">
                                          <p:stCondLst>
                                            <p:cond delay="0"/>
                                          </p:stCondLst>
                                        </p:cTn>
                                        <p:tgtEl>
                                          <p:spTgt spid="6"/>
                                        </p:tgtEl>
                                        <p:attrNameLst>
                                          <p:attrName>ppt_x</p:attrName>
                                          <p:attrName>ppt_y</p:attrName>
                                        </p:attrNameLst>
                                      </p:cBhvr>
                                    </p:animMotion>
                                    <p:animEffect transition="in" filter="fade">
                                      <p:cBhvr>
                                        <p:cTn id="12" dur="1000"/>
                                        <p:tgtEl>
                                          <p:spTgt spid="6"/>
                                        </p:tgtEl>
                                      </p:cBhvr>
                                    </p:animEffect>
                                  </p:childTnLst>
                                </p:cTn>
                              </p:par>
                              <p:par>
                                <p:cTn id="13" presetID="42" presetClass="entr" presetSubtype="0" fill="hold" grpId="0" nodeType="withEffect">
                                  <p:stCondLst>
                                    <p:cond delay="450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250"/>
                                        <p:tgtEl>
                                          <p:spTgt spid="7"/>
                                        </p:tgtEl>
                                      </p:cBhvr>
                                    </p:animEffect>
                                    <p:anim calcmode="lin" valueType="num">
                                      <p:cBhvr>
                                        <p:cTn id="16" dur="1250" fill="hold"/>
                                        <p:tgtEl>
                                          <p:spTgt spid="7"/>
                                        </p:tgtEl>
                                        <p:attrNameLst>
                                          <p:attrName>ppt_x</p:attrName>
                                        </p:attrNameLst>
                                      </p:cBhvr>
                                      <p:tavLst>
                                        <p:tav tm="0">
                                          <p:val>
                                            <p:strVal val="#ppt_x"/>
                                          </p:val>
                                        </p:tav>
                                        <p:tav tm="100000">
                                          <p:val>
                                            <p:strVal val="#ppt_x"/>
                                          </p:val>
                                        </p:tav>
                                      </p:tavLst>
                                    </p:anim>
                                    <p:anim calcmode="lin" valueType="num">
                                      <p:cBhvr>
                                        <p:cTn id="17" dur="1250" fill="hold"/>
                                        <p:tgtEl>
                                          <p:spTgt spid="7"/>
                                        </p:tgtEl>
                                        <p:attrNameLst>
                                          <p:attrName>ppt_y</p:attrName>
                                        </p:attrNameLst>
                                      </p:cBhvr>
                                      <p:tavLst>
                                        <p:tav tm="0">
                                          <p:val>
                                            <p:strVal val="#ppt_y+.1"/>
                                          </p:val>
                                        </p:tav>
                                        <p:tav tm="100000">
                                          <p:val>
                                            <p:strVal val="#ppt_y"/>
                                          </p:val>
                                        </p:tav>
                                      </p:tavLst>
                                    </p:anim>
                                  </p:childTnLst>
                                </p:cTn>
                              </p:par>
                              <p:par>
                                <p:cTn id="18" presetID="10" presetClass="entr" presetSubtype="0" fill="hold" nodeType="withEffect">
                                  <p:stCondLst>
                                    <p:cond delay="100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1043608" y="836712"/>
            <a:ext cx="7772400" cy="1584176"/>
          </a:xfrm>
        </p:spPr>
        <p:txBody>
          <a:bodyPr>
            <a:normAutofit/>
          </a:bodyPr>
          <a:lstStyle/>
          <a:p>
            <a:pPr algn="ctr"/>
            <a:r>
              <a:rPr lang="zh-CN" altLang="zh-CN" sz="6000" dirty="0">
                <a:solidFill>
                  <a:schemeClr val="tx1">
                    <a:lumMod val="75000"/>
                    <a:lumOff val="25000"/>
                  </a:schemeClr>
                </a:solidFill>
              </a:rPr>
              <a:t>肺   炎</a:t>
            </a:r>
          </a:p>
        </p:txBody>
      </p:sp>
    </p:spTree>
    <p:extLst>
      <p:ext uri="{BB962C8B-B14F-4D97-AF65-F5344CB8AC3E}">
        <p14:creationId xmlns:p14="http://schemas.microsoft.com/office/powerpoint/2010/main" val="16958444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b="1" dirty="0" smtClean="0"/>
              <a:t>概述</a:t>
            </a:r>
            <a:endParaRPr lang="zh-CN" altLang="en-US" b="1" dirty="0"/>
          </a:p>
        </p:txBody>
      </p:sp>
      <p:sp>
        <p:nvSpPr>
          <p:cNvPr id="3" name="内容占位符 2"/>
          <p:cNvSpPr>
            <a:spLocks noGrp="1"/>
          </p:cNvSpPr>
          <p:nvPr>
            <p:ph sz="quarter" idx="1"/>
          </p:nvPr>
        </p:nvSpPr>
        <p:spPr>
          <a:xfrm>
            <a:off x="457200" y="1600200"/>
            <a:ext cx="8075240" cy="4873752"/>
          </a:xfrm>
        </p:spPr>
        <p:txBody>
          <a:bodyPr/>
          <a:lstStyle/>
          <a:p>
            <a:pPr>
              <a:lnSpc>
                <a:spcPct val="150000"/>
              </a:lnSpc>
            </a:pPr>
            <a:r>
              <a:rPr lang="zh-CN" altLang="zh-CN" b="1" dirty="0"/>
              <a:t>犬、猫肺炎通常指</a:t>
            </a:r>
            <a:r>
              <a:rPr lang="zh-CN" altLang="zh-CN" b="1" dirty="0">
                <a:solidFill>
                  <a:srgbClr val="FF0000"/>
                </a:solidFill>
              </a:rPr>
              <a:t>支气管或细支气管和肺小叶的急性或慢性炎症</a:t>
            </a:r>
            <a:r>
              <a:rPr lang="zh-CN" altLang="zh-CN" b="1" dirty="0" smtClean="0">
                <a:solidFill>
                  <a:srgbClr val="FF0000"/>
                </a:solidFill>
              </a:rPr>
              <a:t>。</a:t>
            </a:r>
            <a:endParaRPr lang="en-US" altLang="zh-CN" b="1" dirty="0" smtClean="0">
              <a:solidFill>
                <a:srgbClr val="FF0000"/>
              </a:solidFill>
            </a:endParaRPr>
          </a:p>
          <a:p>
            <a:pPr>
              <a:lnSpc>
                <a:spcPct val="150000"/>
              </a:lnSpc>
            </a:pPr>
            <a:r>
              <a:rPr lang="zh-CN" altLang="zh-CN" b="1" dirty="0" smtClean="0"/>
              <a:t>临床</a:t>
            </a:r>
            <a:r>
              <a:rPr lang="zh-CN" altLang="zh-CN" b="1" dirty="0"/>
              <a:t>上</a:t>
            </a:r>
            <a:r>
              <a:rPr lang="zh-CN" altLang="zh-CN" b="1" dirty="0">
                <a:solidFill>
                  <a:srgbClr val="FF0000"/>
                </a:solidFill>
              </a:rPr>
              <a:t>以发热，呼吸困难，听诊肺区有各种锣音、捻发音，叩诊肺区有浊音等为特征</a:t>
            </a:r>
            <a:r>
              <a:rPr lang="zh-CN" altLang="zh-CN" b="1" dirty="0" smtClean="0"/>
              <a:t>。</a:t>
            </a:r>
            <a:endParaRPr lang="en-US" altLang="zh-CN" b="1" dirty="0" smtClean="0"/>
          </a:p>
          <a:p>
            <a:pPr>
              <a:lnSpc>
                <a:spcPct val="150000"/>
              </a:lnSpc>
            </a:pPr>
            <a:r>
              <a:rPr lang="zh-CN" altLang="zh-CN" b="1" dirty="0" smtClean="0"/>
              <a:t>本</a:t>
            </a:r>
            <a:r>
              <a:rPr lang="zh-CN" altLang="zh-CN" b="1" dirty="0"/>
              <a:t>病多见于老龄及幼龄犬、猫，晚秋和早春易发。</a:t>
            </a:r>
            <a:endParaRPr lang="zh-CN" altLang="en-US" b="1" dirty="0"/>
          </a:p>
        </p:txBody>
      </p:sp>
    </p:spTree>
    <p:extLst>
      <p:ext uri="{BB962C8B-B14F-4D97-AF65-F5344CB8AC3E}">
        <p14:creationId xmlns:p14="http://schemas.microsoft.com/office/powerpoint/2010/main" val="9301124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zh-CN" b="1" dirty="0"/>
              <a:t>病因</a:t>
            </a:r>
            <a:endParaRPr lang="zh-CN" altLang="en-US" dirty="0"/>
          </a:p>
        </p:txBody>
      </p:sp>
      <p:sp>
        <p:nvSpPr>
          <p:cNvPr id="3" name="内容占位符 2"/>
          <p:cNvSpPr>
            <a:spLocks noGrp="1"/>
          </p:cNvSpPr>
          <p:nvPr>
            <p:ph sz="quarter" idx="1"/>
          </p:nvPr>
        </p:nvSpPr>
        <p:spPr>
          <a:xfrm>
            <a:off x="457200" y="1600200"/>
            <a:ext cx="8003232" cy="4997152"/>
          </a:xfrm>
        </p:spPr>
        <p:txBody>
          <a:bodyPr>
            <a:normAutofit fontScale="92500" lnSpcReduction="10000"/>
          </a:bodyPr>
          <a:lstStyle/>
          <a:p>
            <a:r>
              <a:rPr lang="zh-CN" altLang="zh-CN" dirty="0">
                <a:solidFill>
                  <a:srgbClr val="FF0000"/>
                </a:solidFill>
              </a:rPr>
              <a:t> </a:t>
            </a:r>
            <a:r>
              <a:rPr lang="en-US" altLang="zh-CN" b="1" dirty="0">
                <a:solidFill>
                  <a:srgbClr val="FF0000"/>
                </a:solidFill>
              </a:rPr>
              <a:t>1</a:t>
            </a:r>
            <a:r>
              <a:rPr lang="zh-CN" altLang="zh-CN" b="1" dirty="0">
                <a:solidFill>
                  <a:srgbClr val="FF0000"/>
                </a:solidFill>
              </a:rPr>
              <a:t>．饲养管理不当</a:t>
            </a:r>
            <a:r>
              <a:rPr lang="en-US" altLang="zh-CN" dirty="0">
                <a:solidFill>
                  <a:srgbClr val="FF0000"/>
                </a:solidFill>
              </a:rPr>
              <a:t>  </a:t>
            </a:r>
            <a:r>
              <a:rPr lang="zh-CN" altLang="zh-CN" b="1" dirty="0"/>
              <a:t>受寒感冒、过劳、支气管炎日久失治，营养不良、饲养管理不当等使呼吸道防卫能力降低导致呼吸道常在菌大量繁殖或病原菌入侵而诱发本病。</a:t>
            </a:r>
          </a:p>
          <a:p>
            <a:r>
              <a:rPr lang="en-US" altLang="zh-CN" dirty="0">
                <a:solidFill>
                  <a:srgbClr val="FF0000"/>
                </a:solidFill>
              </a:rPr>
              <a:t>   </a:t>
            </a:r>
            <a:r>
              <a:rPr lang="en-US" altLang="zh-CN" b="1" dirty="0">
                <a:solidFill>
                  <a:srgbClr val="FF0000"/>
                </a:solidFill>
              </a:rPr>
              <a:t> 2</a:t>
            </a:r>
            <a:r>
              <a:rPr lang="zh-CN" altLang="zh-CN" b="1" dirty="0">
                <a:solidFill>
                  <a:srgbClr val="FF0000"/>
                </a:solidFill>
              </a:rPr>
              <a:t>．生物性因素</a:t>
            </a:r>
            <a:endParaRPr lang="zh-CN" altLang="zh-CN" dirty="0">
              <a:solidFill>
                <a:srgbClr val="FF0000"/>
              </a:solidFill>
            </a:endParaRPr>
          </a:p>
          <a:p>
            <a:r>
              <a:rPr lang="en-US" altLang="zh-CN" b="1" dirty="0">
                <a:solidFill>
                  <a:srgbClr val="00B050"/>
                </a:solidFill>
              </a:rPr>
              <a:t>    (1)</a:t>
            </a:r>
            <a:r>
              <a:rPr lang="zh-CN" altLang="zh-CN" b="1" dirty="0">
                <a:solidFill>
                  <a:srgbClr val="00B050"/>
                </a:solidFill>
              </a:rPr>
              <a:t>病毒感染：</a:t>
            </a:r>
            <a:r>
              <a:rPr lang="zh-CN" altLang="zh-CN" b="1" dirty="0"/>
              <a:t>如犬瘟热病毒、副流感病毒、犬猫疱疹病毒、猫传染性鼻气管炎病毒等都可诱发，猫杯状病毒能引起严重的肺部病变。</a:t>
            </a:r>
          </a:p>
          <a:p>
            <a:r>
              <a:rPr lang="en-US" altLang="zh-CN" b="1" dirty="0">
                <a:solidFill>
                  <a:srgbClr val="00B050"/>
                </a:solidFill>
              </a:rPr>
              <a:t>    (2)</a:t>
            </a:r>
            <a:r>
              <a:rPr lang="zh-CN" altLang="zh-CN" b="1" dirty="0">
                <a:solidFill>
                  <a:srgbClr val="00B050"/>
                </a:solidFill>
              </a:rPr>
              <a:t>细菌感染：</a:t>
            </a:r>
            <a:r>
              <a:rPr lang="zh-CN" altLang="zh-CN" b="1" dirty="0"/>
              <a:t>细菌感染是犬、猫肺炎的常见原因。常见的病原菌有绿脓杆菌、化脓杆菌、肺炎球菌、巴氏杆菌、葡萄球菌、链球菌等。</a:t>
            </a:r>
          </a:p>
          <a:p>
            <a:r>
              <a:rPr lang="en-US" altLang="zh-CN" b="1" dirty="0">
                <a:solidFill>
                  <a:srgbClr val="00B050"/>
                </a:solidFill>
              </a:rPr>
              <a:t>    (3)</a:t>
            </a:r>
            <a:r>
              <a:rPr lang="zh-CN" altLang="zh-CN" b="1" dirty="0">
                <a:solidFill>
                  <a:srgbClr val="00B050"/>
                </a:solidFill>
              </a:rPr>
              <a:t>霉菌感染：</a:t>
            </a:r>
            <a:r>
              <a:rPr lang="zh-CN" altLang="zh-CN" b="1" dirty="0"/>
              <a:t>如组织胞浆菌、白色念珠菌、烟曲霉菌、球孢子菌等可引起霉菌性肺炎。</a:t>
            </a:r>
          </a:p>
          <a:p>
            <a:r>
              <a:rPr lang="en-US" altLang="zh-CN" b="1" dirty="0">
                <a:solidFill>
                  <a:srgbClr val="00B050"/>
                </a:solidFill>
              </a:rPr>
              <a:t>    (4)</a:t>
            </a:r>
            <a:r>
              <a:rPr lang="zh-CN" altLang="zh-CN" b="1" dirty="0">
                <a:solidFill>
                  <a:srgbClr val="00B050"/>
                </a:solidFill>
              </a:rPr>
              <a:t>寄生虫的侵袭：</a:t>
            </a:r>
            <a:r>
              <a:rPr lang="zh-CN" altLang="zh-CN" b="1" dirty="0"/>
              <a:t>如肺毛细线虫、犬类丝虫、蛔虫、弓形虫。猫圆线虫和并殖吸虫也可引起肺炎。</a:t>
            </a:r>
            <a:endParaRPr lang="zh-CN" altLang="en-US" b="1" dirty="0"/>
          </a:p>
        </p:txBody>
      </p:sp>
    </p:spTree>
    <p:extLst>
      <p:ext uri="{BB962C8B-B14F-4D97-AF65-F5344CB8AC3E}">
        <p14:creationId xmlns:p14="http://schemas.microsoft.com/office/powerpoint/2010/main" val="31417109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1600200"/>
            <a:ext cx="7787208" cy="4873752"/>
          </a:xfrm>
        </p:spPr>
        <p:txBody>
          <a:bodyPr/>
          <a:lstStyle/>
          <a:p>
            <a:pPr>
              <a:lnSpc>
                <a:spcPct val="150000"/>
              </a:lnSpc>
            </a:pPr>
            <a:r>
              <a:rPr lang="en-US" altLang="zh-CN" b="1" dirty="0">
                <a:solidFill>
                  <a:srgbClr val="FF0000"/>
                </a:solidFill>
              </a:rPr>
              <a:t> 3</a:t>
            </a:r>
            <a:r>
              <a:rPr lang="zh-CN" altLang="zh-CN" b="1" dirty="0">
                <a:solidFill>
                  <a:srgbClr val="FF0000"/>
                </a:solidFill>
              </a:rPr>
              <a:t>．异物吸入性肺炎</a:t>
            </a:r>
            <a:r>
              <a:rPr lang="en-US" altLang="zh-CN" b="1" dirty="0">
                <a:solidFill>
                  <a:srgbClr val="FF0000"/>
                </a:solidFill>
              </a:rPr>
              <a:t>  </a:t>
            </a:r>
            <a:r>
              <a:rPr lang="zh-CN" altLang="zh-CN" b="1" dirty="0"/>
              <a:t>尘埃、异物、毒气等刺激性物质的吸入可直接引起肺炎，而且是造成细菌侵入的因素。</a:t>
            </a:r>
          </a:p>
          <a:p>
            <a:pPr>
              <a:lnSpc>
                <a:spcPct val="150000"/>
              </a:lnSpc>
            </a:pPr>
            <a:r>
              <a:rPr lang="en-US" altLang="zh-CN" b="1" dirty="0">
                <a:solidFill>
                  <a:srgbClr val="FF0000"/>
                </a:solidFill>
              </a:rPr>
              <a:t>    4</a:t>
            </a:r>
            <a:r>
              <a:rPr lang="zh-CN" altLang="zh-CN" b="1" dirty="0">
                <a:solidFill>
                  <a:srgbClr val="FF0000"/>
                </a:solidFill>
              </a:rPr>
              <a:t>．其他因素</a:t>
            </a:r>
            <a:r>
              <a:rPr lang="en-US" altLang="zh-CN" b="1" dirty="0">
                <a:solidFill>
                  <a:srgbClr val="FF0000"/>
                </a:solidFill>
              </a:rPr>
              <a:t>  </a:t>
            </a:r>
            <a:r>
              <a:rPr lang="zh-CN" altLang="zh-CN" b="1" dirty="0"/>
              <a:t>支气管炎及一些化脓性疾病</a:t>
            </a:r>
            <a:r>
              <a:rPr lang="en-US" altLang="zh-CN" b="1" dirty="0"/>
              <a:t> (</a:t>
            </a:r>
            <a:r>
              <a:rPr lang="zh-CN" altLang="zh-CN" b="1" dirty="0"/>
              <a:t>如子宫炎、乳房炎等</a:t>
            </a:r>
            <a:r>
              <a:rPr lang="en-US" altLang="zh-CN" b="1" dirty="0"/>
              <a:t>)</a:t>
            </a:r>
            <a:r>
              <a:rPr lang="zh-CN" altLang="zh-CN" b="1" dirty="0"/>
              <a:t>的蔓延，某些过敏原引起的变态反应等。</a:t>
            </a:r>
            <a:endParaRPr lang="zh-CN" altLang="en-US" b="1" dirty="0"/>
          </a:p>
        </p:txBody>
      </p:sp>
    </p:spTree>
    <p:extLst>
      <p:ext uri="{BB962C8B-B14F-4D97-AF65-F5344CB8AC3E}">
        <p14:creationId xmlns:p14="http://schemas.microsoft.com/office/powerpoint/2010/main" val="38553701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zh-CN" b="1" dirty="0"/>
              <a:t>症状</a:t>
            </a:r>
            <a:endParaRPr lang="zh-CN" altLang="en-US" dirty="0"/>
          </a:p>
        </p:txBody>
      </p:sp>
      <p:sp>
        <p:nvSpPr>
          <p:cNvPr id="3" name="内容占位符 2"/>
          <p:cNvSpPr>
            <a:spLocks noGrp="1"/>
          </p:cNvSpPr>
          <p:nvPr>
            <p:ph sz="quarter" idx="1"/>
          </p:nvPr>
        </p:nvSpPr>
        <p:spPr>
          <a:xfrm>
            <a:off x="457200" y="1600200"/>
            <a:ext cx="8219256" cy="5069160"/>
          </a:xfrm>
        </p:spPr>
        <p:txBody>
          <a:bodyPr>
            <a:normAutofit lnSpcReduction="10000"/>
          </a:bodyPr>
          <a:lstStyle/>
          <a:p>
            <a:pPr>
              <a:lnSpc>
                <a:spcPct val="150000"/>
              </a:lnSpc>
            </a:pPr>
            <a:r>
              <a:rPr lang="zh-CN" altLang="zh-CN" b="1" dirty="0"/>
              <a:t>病初常有</a:t>
            </a:r>
            <a:r>
              <a:rPr lang="zh-CN" altLang="zh-CN" b="1" dirty="0">
                <a:solidFill>
                  <a:srgbClr val="00B050"/>
                </a:solidFill>
              </a:rPr>
              <a:t>流鼻涕、咳嗽等支气管炎的症状</a:t>
            </a:r>
            <a:r>
              <a:rPr lang="zh-CN" altLang="zh-CN" b="1" dirty="0"/>
              <a:t>，但全身症状比较重剧</a:t>
            </a:r>
            <a:r>
              <a:rPr lang="zh-CN" altLang="zh-CN" b="1" dirty="0" smtClean="0"/>
              <a:t>。</a:t>
            </a:r>
            <a:endParaRPr lang="en-US" altLang="zh-CN" b="1" dirty="0" smtClean="0"/>
          </a:p>
          <a:p>
            <a:pPr>
              <a:lnSpc>
                <a:spcPct val="150000"/>
              </a:lnSpc>
            </a:pPr>
            <a:r>
              <a:rPr lang="zh-CN" altLang="zh-CN" b="1" dirty="0" smtClean="0"/>
              <a:t>精神</a:t>
            </a:r>
            <a:r>
              <a:rPr lang="zh-CN" altLang="zh-CN" b="1" dirty="0"/>
              <a:t>沉郁，食欲减退或废绝，结膜潮红或蓝紫</a:t>
            </a:r>
            <a:r>
              <a:rPr lang="zh-CN" altLang="zh-CN" b="1" dirty="0" smtClean="0"/>
              <a:t>。</a:t>
            </a:r>
            <a:endParaRPr lang="en-US" altLang="zh-CN" b="1" dirty="0" smtClean="0"/>
          </a:p>
          <a:p>
            <a:pPr>
              <a:lnSpc>
                <a:spcPct val="150000"/>
              </a:lnSpc>
            </a:pPr>
            <a:r>
              <a:rPr lang="zh-CN" altLang="zh-CN" b="1" dirty="0" smtClean="0"/>
              <a:t>呼吸</a:t>
            </a:r>
            <a:r>
              <a:rPr lang="zh-CN" altLang="zh-CN" b="1" dirty="0"/>
              <a:t>浅表快速，以</a:t>
            </a:r>
            <a:r>
              <a:rPr lang="zh-CN" altLang="zh-CN" b="1" dirty="0">
                <a:solidFill>
                  <a:srgbClr val="00B050"/>
                </a:solidFill>
              </a:rPr>
              <a:t>腹式呼吸为主</a:t>
            </a:r>
            <a:r>
              <a:rPr lang="zh-CN" altLang="zh-CN" b="1" dirty="0"/>
              <a:t>，呼吸困难的程度随炎症范围的大小而不同</a:t>
            </a:r>
            <a:r>
              <a:rPr lang="zh-CN" altLang="zh-CN" b="1" dirty="0" smtClean="0"/>
              <a:t>。</a:t>
            </a:r>
            <a:endParaRPr lang="en-US" altLang="zh-CN" b="1" dirty="0" smtClean="0"/>
          </a:p>
          <a:p>
            <a:pPr>
              <a:lnSpc>
                <a:spcPct val="150000"/>
              </a:lnSpc>
            </a:pPr>
            <a:r>
              <a:rPr lang="zh-CN" altLang="zh-CN" b="1" dirty="0" smtClean="0"/>
              <a:t>体温</a:t>
            </a:r>
            <a:r>
              <a:rPr lang="zh-CN" altLang="zh-CN" b="1" dirty="0"/>
              <a:t>于发病后</a:t>
            </a:r>
            <a:r>
              <a:rPr lang="en-US" altLang="zh-CN" b="1" dirty="0"/>
              <a:t>2~3d</a:t>
            </a:r>
            <a:r>
              <a:rPr lang="zh-CN" altLang="zh-CN" b="1" dirty="0"/>
              <a:t>内可升至</a:t>
            </a:r>
            <a:r>
              <a:rPr lang="en-US" altLang="zh-CN" b="1" dirty="0"/>
              <a:t>40</a:t>
            </a:r>
            <a:r>
              <a:rPr lang="zh-CN" altLang="zh-CN" b="1" dirty="0"/>
              <a:t>℃左右，多呈</a:t>
            </a:r>
            <a:r>
              <a:rPr lang="zh-CN" altLang="zh-CN" b="1" dirty="0">
                <a:solidFill>
                  <a:srgbClr val="00B050"/>
                </a:solidFill>
              </a:rPr>
              <a:t>弛张热</a:t>
            </a:r>
            <a:r>
              <a:rPr lang="zh-CN" altLang="zh-CN" b="1" dirty="0"/>
              <a:t>，脉搏增数可达</a:t>
            </a:r>
            <a:r>
              <a:rPr lang="en-US" altLang="zh-CN" b="1" dirty="0"/>
              <a:t>140~190 </a:t>
            </a:r>
            <a:r>
              <a:rPr lang="zh-CN" altLang="zh-CN" b="1" dirty="0"/>
              <a:t>次</a:t>
            </a:r>
            <a:r>
              <a:rPr lang="en-US" altLang="zh-CN" b="1" dirty="0"/>
              <a:t>/min</a:t>
            </a:r>
            <a:r>
              <a:rPr lang="zh-CN" altLang="zh-CN" b="1" dirty="0" smtClean="0"/>
              <a:t>。</a:t>
            </a:r>
            <a:endParaRPr lang="en-US" altLang="zh-CN" b="1" dirty="0" smtClean="0"/>
          </a:p>
          <a:p>
            <a:pPr>
              <a:lnSpc>
                <a:spcPct val="150000"/>
              </a:lnSpc>
            </a:pPr>
            <a:r>
              <a:rPr lang="zh-CN" altLang="zh-CN" b="1" dirty="0" smtClean="0">
                <a:solidFill>
                  <a:srgbClr val="00B050"/>
                </a:solidFill>
              </a:rPr>
              <a:t>流</a:t>
            </a:r>
            <a:r>
              <a:rPr lang="zh-CN" altLang="zh-CN" b="1" dirty="0">
                <a:solidFill>
                  <a:srgbClr val="00B050"/>
                </a:solidFill>
              </a:rPr>
              <a:t>鼻液</a:t>
            </a:r>
            <a:r>
              <a:rPr lang="zh-CN" altLang="zh-CN" b="1" dirty="0"/>
              <a:t>，初为浆液性，后为黏液性或脓性，有时可见到铁锈色鼻液</a:t>
            </a:r>
            <a:r>
              <a:rPr lang="zh-CN" altLang="zh-CN" b="1" dirty="0" smtClean="0"/>
              <a:t>。</a:t>
            </a:r>
            <a:endParaRPr lang="zh-CN" altLang="en-US" b="1" dirty="0"/>
          </a:p>
        </p:txBody>
      </p:sp>
    </p:spTree>
    <p:extLst>
      <p:ext uri="{BB962C8B-B14F-4D97-AF65-F5344CB8AC3E}">
        <p14:creationId xmlns:p14="http://schemas.microsoft.com/office/powerpoint/2010/main" val="1907685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zh-CN" b="1" dirty="0"/>
              <a:t>症状</a:t>
            </a:r>
            <a:endParaRPr lang="zh-CN" altLang="en-US" dirty="0"/>
          </a:p>
        </p:txBody>
      </p:sp>
      <p:sp>
        <p:nvSpPr>
          <p:cNvPr id="3" name="内容占位符 2"/>
          <p:cNvSpPr>
            <a:spLocks noGrp="1"/>
          </p:cNvSpPr>
          <p:nvPr>
            <p:ph sz="quarter" idx="1"/>
          </p:nvPr>
        </p:nvSpPr>
        <p:spPr>
          <a:xfrm>
            <a:off x="457200" y="1600200"/>
            <a:ext cx="8291264" cy="5069160"/>
          </a:xfrm>
        </p:spPr>
        <p:txBody>
          <a:bodyPr>
            <a:normAutofit lnSpcReduction="10000"/>
          </a:bodyPr>
          <a:lstStyle/>
          <a:p>
            <a:pPr>
              <a:lnSpc>
                <a:spcPct val="150000"/>
              </a:lnSpc>
            </a:pPr>
            <a:r>
              <a:rPr lang="zh-CN" altLang="zh-CN" b="1" dirty="0">
                <a:solidFill>
                  <a:srgbClr val="00B050"/>
                </a:solidFill>
              </a:rPr>
              <a:t>咳嗽多为短速的弱咳。</a:t>
            </a:r>
            <a:r>
              <a:rPr lang="zh-CN" altLang="zh-CN" b="1" dirty="0"/>
              <a:t>肺区听诊，病灶区肺泡呼吸音减弱，出现干锣音，随后可闻湿锣音、捻发音、粗厉的支气管呼吸音</a:t>
            </a:r>
            <a:r>
              <a:rPr lang="zh-CN" altLang="zh-CN" b="1" dirty="0" smtClean="0"/>
              <a:t>。</a:t>
            </a:r>
            <a:endParaRPr lang="en-US" altLang="zh-CN" b="1" dirty="0" smtClean="0"/>
          </a:p>
          <a:p>
            <a:pPr>
              <a:lnSpc>
                <a:spcPct val="150000"/>
              </a:lnSpc>
            </a:pPr>
            <a:r>
              <a:rPr lang="zh-CN" altLang="zh-CN" b="1" dirty="0" smtClean="0">
                <a:solidFill>
                  <a:srgbClr val="00B050"/>
                </a:solidFill>
              </a:rPr>
              <a:t>叩诊</a:t>
            </a:r>
            <a:r>
              <a:rPr lang="zh-CN" altLang="zh-CN" b="1" dirty="0"/>
              <a:t>呈现半浊音或浊音</a:t>
            </a:r>
            <a:r>
              <a:rPr lang="zh-CN" altLang="zh-CN" b="1" dirty="0" smtClean="0"/>
              <a:t>。</a:t>
            </a:r>
            <a:endParaRPr lang="en-US" altLang="zh-CN" b="1" dirty="0" smtClean="0"/>
          </a:p>
          <a:p>
            <a:pPr>
              <a:lnSpc>
                <a:spcPct val="150000"/>
              </a:lnSpc>
            </a:pPr>
            <a:r>
              <a:rPr lang="zh-CN" altLang="zh-CN" b="1" dirty="0" smtClean="0">
                <a:solidFill>
                  <a:srgbClr val="00B050"/>
                </a:solidFill>
              </a:rPr>
              <a:t>血液学</a:t>
            </a:r>
            <a:r>
              <a:rPr lang="zh-CN" altLang="zh-CN" b="1" dirty="0">
                <a:solidFill>
                  <a:srgbClr val="00B050"/>
                </a:solidFill>
              </a:rPr>
              <a:t>检查</a:t>
            </a:r>
            <a:r>
              <a:rPr lang="zh-CN" altLang="zh-CN" b="1" dirty="0"/>
              <a:t>可见白细胞总数和中性粒细胞增多，并伴有核左移</a:t>
            </a:r>
            <a:r>
              <a:rPr lang="zh-CN" altLang="zh-CN" b="1" dirty="0" smtClean="0"/>
              <a:t>。</a:t>
            </a:r>
            <a:endParaRPr lang="en-US" altLang="zh-CN" b="1" dirty="0" smtClean="0"/>
          </a:p>
          <a:p>
            <a:pPr>
              <a:lnSpc>
                <a:spcPct val="150000"/>
              </a:lnSpc>
            </a:pPr>
            <a:r>
              <a:rPr lang="en-US" altLang="zh-CN" b="1" dirty="0" smtClean="0">
                <a:solidFill>
                  <a:srgbClr val="00B050"/>
                </a:solidFill>
              </a:rPr>
              <a:t>X</a:t>
            </a:r>
            <a:r>
              <a:rPr lang="zh-CN" altLang="zh-CN" b="1" dirty="0">
                <a:solidFill>
                  <a:srgbClr val="00B050"/>
                </a:solidFill>
              </a:rPr>
              <a:t>线检查可见肺纹理增粗，炎症部位呈现大小不等似云雾状的阴影，</a:t>
            </a:r>
            <a:r>
              <a:rPr lang="zh-CN" altLang="zh-CN" b="1" dirty="0"/>
              <a:t>甚至扩散融合成一片</a:t>
            </a:r>
            <a:r>
              <a:rPr lang="zh-CN" altLang="zh-CN" b="1" dirty="0" smtClean="0"/>
              <a:t>。</a:t>
            </a:r>
            <a:endParaRPr lang="en-US" altLang="zh-CN" b="1" dirty="0" smtClean="0"/>
          </a:p>
          <a:p>
            <a:pPr>
              <a:lnSpc>
                <a:spcPct val="150000"/>
              </a:lnSpc>
            </a:pPr>
            <a:r>
              <a:rPr lang="zh-CN" altLang="zh-CN" b="1" dirty="0" smtClean="0"/>
              <a:t>如</a:t>
            </a:r>
            <a:r>
              <a:rPr lang="zh-CN" altLang="zh-CN" b="1" dirty="0"/>
              <a:t>系病原微生物感染，常伴有其他脏器的病变症状。</a:t>
            </a:r>
            <a:endParaRPr lang="zh-CN" altLang="en-US" b="1" dirty="0"/>
          </a:p>
          <a:p>
            <a:endParaRPr lang="zh-CN" altLang="en-US" dirty="0"/>
          </a:p>
        </p:txBody>
      </p:sp>
    </p:spTree>
    <p:extLst>
      <p:ext uri="{BB962C8B-B14F-4D97-AF65-F5344CB8AC3E}">
        <p14:creationId xmlns:p14="http://schemas.microsoft.com/office/powerpoint/2010/main" val="32570597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临床症状</a:t>
            </a:r>
            <a:endParaRPr lang="zh-CN" altLang="en-US" dirty="0"/>
          </a:p>
        </p:txBody>
      </p:sp>
      <p:pic>
        <p:nvPicPr>
          <p:cNvPr id="4" name="图片 3" descr="SUN)CYX]MJET3W[]V1)3XOP"/>
          <p:cNvPicPr/>
          <p:nvPr/>
        </p:nvPicPr>
        <p:blipFill rotWithShape="1">
          <a:blip r:embed="rId2">
            <a:extLst>
              <a:ext uri="{28A0092B-C50C-407E-A947-70E740481C1C}">
                <a14:useLocalDpi xmlns:a14="http://schemas.microsoft.com/office/drawing/2010/main" val="0"/>
              </a:ext>
            </a:extLst>
          </a:blip>
          <a:srcRect l="13661"/>
          <a:stretch/>
        </p:blipFill>
        <p:spPr bwMode="auto">
          <a:xfrm>
            <a:off x="539552" y="1988840"/>
            <a:ext cx="3543739" cy="4032448"/>
          </a:xfrm>
          <a:prstGeom prst="rect">
            <a:avLst/>
          </a:prstGeom>
          <a:noFill/>
          <a:ln>
            <a:noFill/>
          </a:ln>
        </p:spPr>
      </p:pic>
      <p:pic>
        <p:nvPicPr>
          <p:cNvPr id="5" name="图片 4" descr="IPRUAW`L81[OI$TW@{75_%C"/>
          <p:cNvPicPr/>
          <p:nvPr/>
        </p:nvPicPr>
        <p:blipFill rotWithShape="1">
          <a:blip r:embed="rId3">
            <a:extLst>
              <a:ext uri="{28A0092B-C50C-407E-A947-70E740481C1C}">
                <a14:useLocalDpi xmlns:a14="http://schemas.microsoft.com/office/drawing/2010/main" val="0"/>
              </a:ext>
            </a:extLst>
          </a:blip>
          <a:srcRect l="13927"/>
          <a:stretch/>
        </p:blipFill>
        <p:spPr bwMode="auto">
          <a:xfrm>
            <a:off x="4499992" y="1988840"/>
            <a:ext cx="3408897" cy="3888432"/>
          </a:xfrm>
          <a:prstGeom prst="rect">
            <a:avLst/>
          </a:prstGeom>
          <a:noFill/>
          <a:ln>
            <a:noFill/>
          </a:ln>
        </p:spPr>
      </p:pic>
    </p:spTree>
    <p:extLst>
      <p:ext uri="{BB962C8B-B14F-4D97-AF65-F5344CB8AC3E}">
        <p14:creationId xmlns:p14="http://schemas.microsoft.com/office/powerpoint/2010/main" val="39152601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b="1" dirty="0">
                <a:solidFill>
                  <a:schemeClr val="tx1">
                    <a:lumMod val="65000"/>
                    <a:lumOff val="35000"/>
                  </a:schemeClr>
                </a:solidFill>
              </a:rPr>
              <a:t>X</a:t>
            </a:r>
            <a:r>
              <a:rPr lang="zh-CN" altLang="zh-CN" b="1" dirty="0">
                <a:solidFill>
                  <a:schemeClr val="tx1">
                    <a:lumMod val="65000"/>
                    <a:lumOff val="35000"/>
                  </a:schemeClr>
                </a:solidFill>
              </a:rPr>
              <a:t>线检查</a:t>
            </a:r>
            <a:endParaRPr lang="zh-CN" altLang="en-US" dirty="0">
              <a:solidFill>
                <a:schemeClr val="tx1">
                  <a:lumMod val="65000"/>
                  <a:lumOff val="35000"/>
                </a:schemeClr>
              </a:solidFill>
            </a:endParaRPr>
          </a:p>
        </p:txBody>
      </p:sp>
      <p:pic>
        <p:nvPicPr>
          <p:cNvPr id="4" name="Picture 3" descr="2010122322422916975442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971600" y="1470315"/>
            <a:ext cx="6778625" cy="5084763"/>
          </a:xfrm>
          <a:prstGeom prst="rect">
            <a:avLst/>
          </a:prstGeom>
          <a:noFill/>
          <a:ln/>
        </p:spPr>
      </p:pic>
    </p:spTree>
    <p:extLst>
      <p:ext uri="{BB962C8B-B14F-4D97-AF65-F5344CB8AC3E}">
        <p14:creationId xmlns:p14="http://schemas.microsoft.com/office/powerpoint/2010/main" val="359614952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凸显">
  <a:themeElements>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凸显">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1106</Words>
  <Application>Microsoft Office PowerPoint</Application>
  <PresentationFormat>全屏显示(4:3)</PresentationFormat>
  <Paragraphs>42</Paragraphs>
  <Slides>14</Slides>
  <Notes>0</Notes>
  <HiddenSlides>0</HiddenSlides>
  <MMClips>0</MMClips>
  <ScaleCrop>false</ScaleCrop>
  <HeadingPairs>
    <vt:vector size="4" baseType="variant">
      <vt:variant>
        <vt:lpstr>主题</vt:lpstr>
      </vt:variant>
      <vt:variant>
        <vt:i4>1</vt:i4>
      </vt:variant>
      <vt:variant>
        <vt:lpstr>幻灯片标题</vt:lpstr>
      </vt:variant>
      <vt:variant>
        <vt:i4>14</vt:i4>
      </vt:variant>
    </vt:vector>
  </HeadingPairs>
  <TitlesOfParts>
    <vt:vector size="15" baseType="lpstr">
      <vt:lpstr>凸显</vt:lpstr>
      <vt:lpstr>项目四 犬猫常见内科疾病的防治</vt:lpstr>
      <vt:lpstr>肺   炎</vt:lpstr>
      <vt:lpstr>概述</vt:lpstr>
      <vt:lpstr>病因</vt:lpstr>
      <vt:lpstr>PowerPoint 演示文稿</vt:lpstr>
      <vt:lpstr>症状</vt:lpstr>
      <vt:lpstr>症状</vt:lpstr>
      <vt:lpstr>临床症状</vt:lpstr>
      <vt:lpstr>X线检查</vt:lpstr>
      <vt:lpstr>诊断</vt:lpstr>
      <vt:lpstr>治疗</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项目四 犬猫常见内科疾病的防治</dc:title>
  <dc:creator>丁晓</dc:creator>
  <cp:lastModifiedBy>丁晓</cp:lastModifiedBy>
  <cp:revision>1</cp:revision>
  <dcterms:created xsi:type="dcterms:W3CDTF">2021-01-28T05:22:41Z</dcterms:created>
  <dcterms:modified xsi:type="dcterms:W3CDTF">2021-01-28T05:23:06Z</dcterms:modified>
</cp:coreProperties>
</file>