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5234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3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621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982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3324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0556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4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2151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281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909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776" y="692696"/>
            <a:ext cx="6172200" cy="95825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63688" y="2420888"/>
            <a:ext cx="6848008" cy="1371600"/>
          </a:xfrm>
        </p:spPr>
        <p:txBody>
          <a:bodyPr/>
          <a:lstStyle/>
          <a:p>
            <a:r>
              <a:rPr lang="en-US" altLang="zh-CN" sz="3600" dirty="0" smtClean="0"/>
              <a:t>   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2</a:t>
            </a:r>
            <a:r>
              <a:rPr lang="zh-CN" altLang="zh-CN" sz="3600" dirty="0" smtClean="0"/>
              <a:t> </a:t>
            </a:r>
            <a:r>
              <a:rPr lang="en-US" altLang="zh-CN" sz="3600" dirty="0" smtClean="0"/>
              <a:t> </a:t>
            </a:r>
            <a:r>
              <a:rPr lang="zh-CN" altLang="zh-CN" sz="3600" dirty="0" smtClean="0"/>
              <a:t>呼吸系统疾病</a:t>
            </a:r>
            <a:r>
              <a:rPr lang="zh-CN" altLang="en-US" sz="3600" dirty="0" smtClean="0"/>
              <a:t>的防治</a:t>
            </a:r>
            <a:endParaRPr lang="zh-CN" altLang="zh-CN" sz="3600" dirty="0" smtClean="0"/>
          </a:p>
          <a:p>
            <a:endParaRPr lang="zh-CN" altLang="zh-CN" sz="36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2797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097"/>
          <p:cNvSpPr>
            <a:spLocks noGrp="1" noChangeArrowheads="1"/>
          </p:cNvSpPr>
          <p:nvPr>
            <p:ph type="ctrTitle"/>
          </p:nvPr>
        </p:nvSpPr>
        <p:spPr>
          <a:xfrm>
            <a:off x="2555776" y="1268760"/>
            <a:ext cx="6172200" cy="1894362"/>
          </a:xfrm>
          <a:ln/>
        </p:spPr>
        <p:txBody>
          <a:bodyPr/>
          <a:lstStyle/>
          <a:p>
            <a:r>
              <a:rPr lang="zh-CN" altLang="en-US" sz="6000" dirty="0">
                <a:latin typeface="Verdana" pitchFamily="34" charset="0"/>
                <a:ea typeface="微软雅黑" pitchFamily="34" charset="-122"/>
              </a:rPr>
              <a:t>气管支气管炎</a:t>
            </a:r>
            <a:r>
              <a:rPr lang="zh-CN" altLang="en-US" sz="3200" dirty="0">
                <a:latin typeface="Verdana" pitchFamily="34" charset="0"/>
                <a:ea typeface="微软雅黑" pitchFamily="34" charset="-122"/>
              </a:rPr>
              <a:t/>
            </a:r>
            <a:br>
              <a:rPr lang="zh-CN" altLang="en-US" sz="3200" dirty="0">
                <a:latin typeface="Verdana" pitchFamily="34" charset="0"/>
                <a:ea typeface="微软雅黑" pitchFamily="34" charset="-122"/>
              </a:rPr>
            </a:br>
            <a:endParaRPr lang="zh-CN" altLang="en-US" dirty="0" smtClean="0">
              <a:latin typeface="Verdana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857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51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</a:p>
        </p:txBody>
      </p:sp>
      <p:sp>
        <p:nvSpPr>
          <p:cNvPr id="5122" name="文本占位符 512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zh-CN" altLang="en-US" sz="2800" b="1" smtClean="0"/>
              <a:t>气管支气管炎是由于</a:t>
            </a:r>
            <a:r>
              <a:rPr lang="zh-CN" altLang="en-US" sz="2800" b="1" smtClean="0">
                <a:solidFill>
                  <a:schemeClr val="hlink"/>
                </a:solidFill>
              </a:rPr>
              <a:t>感染或物理、化学因素刺激</a:t>
            </a:r>
            <a:r>
              <a:rPr lang="zh-CN" altLang="en-US" sz="2800" b="1" smtClean="0"/>
              <a:t>所引起的</a:t>
            </a:r>
            <a:r>
              <a:rPr lang="zh-CN" altLang="en-US" sz="2800" b="1" smtClean="0">
                <a:solidFill>
                  <a:schemeClr val="hlink"/>
                </a:solidFill>
              </a:rPr>
              <a:t>气管、支气管</a:t>
            </a:r>
            <a:r>
              <a:rPr lang="zh-CN" altLang="en-US" sz="2800" b="1" smtClean="0"/>
              <a:t>的炎症。若蔓延至肺实质成为</a:t>
            </a:r>
            <a:r>
              <a:rPr lang="zh-CN" altLang="en-US" sz="2800" b="1" smtClean="0">
                <a:solidFill>
                  <a:schemeClr val="hlink"/>
                </a:solidFill>
              </a:rPr>
              <a:t>支气管肺炎</a:t>
            </a:r>
            <a:r>
              <a:rPr lang="zh-CN" altLang="en-US" sz="2800" b="1" smtClean="0"/>
              <a:t>。临床上以</a:t>
            </a:r>
            <a:r>
              <a:rPr lang="zh-CN" altLang="en-US" sz="2800" b="1" smtClean="0">
                <a:solidFill>
                  <a:schemeClr val="accent2"/>
                </a:solidFill>
              </a:rPr>
              <a:t>咳嗽、气喘、胸部听诊有杂音</a:t>
            </a:r>
            <a:r>
              <a:rPr lang="zh-CN" altLang="en-US" sz="2800" b="1" smtClean="0"/>
              <a:t>为特征。</a:t>
            </a:r>
          </a:p>
        </p:txBody>
      </p:sp>
    </p:spTree>
    <p:extLst>
      <p:ext uri="{BB962C8B-B14F-4D97-AF65-F5344CB8AC3E}">
        <p14:creationId xmlns:p14="http://schemas.microsoft.com/office/powerpoint/2010/main" val="73542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614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zh-CN" altLang="en-US" b="1" dirty="0" smtClean="0"/>
              <a:t>病因</a:t>
            </a:r>
          </a:p>
        </p:txBody>
      </p:sp>
      <p:sp>
        <p:nvSpPr>
          <p:cNvPr id="6146" name="文本占位符 6146"/>
          <p:cNvSpPr>
            <a:spLocks noGrp="1" noChangeArrowheads="1"/>
          </p:cNvSpPr>
          <p:nvPr>
            <p:ph idx="1"/>
          </p:nvPr>
        </p:nvSpPr>
        <p:spPr>
          <a:xfrm>
            <a:off x="457200" y="1311275"/>
            <a:ext cx="8229600" cy="5130800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smtClean="0">
                <a:solidFill>
                  <a:srgbClr val="0000FF"/>
                </a:solidFill>
              </a:rPr>
              <a:t>1</a:t>
            </a:r>
            <a:r>
              <a:rPr lang="zh-CN" altLang="en-US" sz="2000" b="1" smtClean="0">
                <a:solidFill>
                  <a:srgbClr val="0000FF"/>
                </a:solidFill>
              </a:rPr>
              <a:t>．理化和机械因素的刺激</a:t>
            </a:r>
          </a:p>
          <a:p>
            <a:pPr>
              <a:lnSpc>
                <a:spcPct val="130000"/>
              </a:lnSpc>
            </a:pPr>
            <a:r>
              <a:rPr lang="zh-CN" altLang="en-US" sz="2000" b="1" smtClean="0"/>
              <a:t>    </a:t>
            </a:r>
            <a:r>
              <a:rPr lang="en-US" altLang="zh-CN" sz="2000" b="1" smtClean="0"/>
              <a:t>(1)</a:t>
            </a:r>
            <a:r>
              <a:rPr lang="zh-CN" altLang="en-US" sz="2000" b="1" smtClean="0"/>
              <a:t>寒冷和潮湿空气的强烈刺激多为本病的诱因，如猎犬、警犬在冬季外出打猎或执行任务时极易发病。</a:t>
            </a:r>
          </a:p>
          <a:p>
            <a:pPr>
              <a:lnSpc>
                <a:spcPct val="130000"/>
              </a:lnSpc>
            </a:pPr>
            <a:r>
              <a:rPr lang="zh-CN" altLang="en-US" sz="2000" b="1" smtClean="0"/>
              <a:t>    </a:t>
            </a:r>
            <a:r>
              <a:rPr lang="en-US" altLang="zh-CN" sz="2000" b="1" smtClean="0"/>
              <a:t>(2)</a:t>
            </a:r>
            <a:r>
              <a:rPr lang="zh-CN" altLang="en-US" sz="2000" b="1" smtClean="0"/>
              <a:t>机械因素：异物吸入气管 </a:t>
            </a:r>
            <a:r>
              <a:rPr lang="en-US" altLang="zh-CN" sz="2000" b="1" smtClean="0"/>
              <a:t>(</a:t>
            </a:r>
            <a:r>
              <a:rPr lang="zh-CN" altLang="en-US" sz="2000" b="1" smtClean="0"/>
              <a:t>如灌药将药物误咽，呕吐物返流误咽入气管，吸入烟尘、尘埃、真菌孢子</a:t>
            </a:r>
            <a:r>
              <a:rPr lang="en-US" altLang="zh-CN" sz="2000" b="1" smtClean="0"/>
              <a:t>)</a:t>
            </a:r>
            <a:r>
              <a:rPr lang="zh-CN" altLang="en-US" sz="2000" b="1" smtClean="0"/>
              <a:t>，过度勒紧的项圈等。</a:t>
            </a:r>
          </a:p>
          <a:p>
            <a:pPr>
              <a:lnSpc>
                <a:spcPct val="130000"/>
              </a:lnSpc>
            </a:pPr>
            <a:r>
              <a:rPr lang="zh-CN" altLang="en-US" sz="2000" b="1" smtClean="0"/>
              <a:t>    </a:t>
            </a:r>
            <a:r>
              <a:rPr lang="en-US" altLang="zh-CN" sz="2000" b="1" smtClean="0"/>
              <a:t>(3)</a:t>
            </a:r>
            <a:r>
              <a:rPr lang="zh-CN" altLang="en-US" sz="2000" b="1" smtClean="0"/>
              <a:t>化学因素：化学因素刺激也可导致原发性气管支气管炎。</a:t>
            </a:r>
          </a:p>
          <a:p>
            <a:pPr>
              <a:lnSpc>
                <a:spcPct val="130000"/>
              </a:lnSpc>
            </a:pPr>
            <a:r>
              <a:rPr lang="zh-CN" altLang="en-US" sz="2000" b="1" smtClean="0"/>
              <a:t>  </a:t>
            </a:r>
            <a:r>
              <a:rPr lang="zh-CN" altLang="en-US" sz="2000" b="1" smtClean="0">
                <a:solidFill>
                  <a:srgbClr val="0000FF"/>
                </a:solidFill>
              </a:rPr>
              <a:t>  </a:t>
            </a:r>
            <a:r>
              <a:rPr lang="en-US" altLang="zh-CN" sz="2000" b="1" smtClean="0">
                <a:solidFill>
                  <a:srgbClr val="0000FF"/>
                </a:solidFill>
              </a:rPr>
              <a:t>2</a:t>
            </a:r>
            <a:r>
              <a:rPr lang="zh-CN" altLang="en-US" sz="2000" b="1" smtClean="0">
                <a:solidFill>
                  <a:srgbClr val="0000FF"/>
                </a:solidFill>
              </a:rPr>
              <a:t>．生物性因素</a:t>
            </a:r>
            <a:r>
              <a:rPr lang="zh-CN" altLang="en-US" sz="2000" b="1" smtClean="0"/>
              <a:t>  可见于某些病毒性传染病 </a:t>
            </a:r>
            <a:r>
              <a:rPr lang="en-US" altLang="zh-CN" sz="2000" b="1" smtClean="0"/>
              <a:t>(</a:t>
            </a:r>
            <a:r>
              <a:rPr lang="zh-CN" altLang="en-US" sz="2000" b="1" smtClean="0"/>
              <a:t>如犬瘟热，犬副流感病毒、猫鼻气管炎病毒感染</a:t>
            </a:r>
            <a:r>
              <a:rPr lang="en-US" altLang="zh-CN" sz="2000" b="1" smtClean="0"/>
              <a:t>)</a:t>
            </a:r>
            <a:r>
              <a:rPr lang="zh-CN" altLang="en-US" sz="2000" b="1" smtClean="0"/>
              <a:t>，细菌感染 </a:t>
            </a:r>
            <a:r>
              <a:rPr lang="en-US" altLang="zh-CN" sz="2000" b="1" smtClean="0"/>
              <a:t>(</a:t>
            </a:r>
            <a:r>
              <a:rPr lang="zh-CN" altLang="en-US" sz="2000" b="1" smtClean="0"/>
              <a:t>肺炎链球菌、嗜血杆菌、链球菌、葡萄球菌等</a:t>
            </a:r>
            <a:r>
              <a:rPr lang="en-US" altLang="zh-CN" sz="2000" b="1" smtClean="0"/>
              <a:t>)</a:t>
            </a:r>
            <a:r>
              <a:rPr lang="zh-CN" altLang="en-US" sz="2000" b="1" smtClean="0"/>
              <a:t>，寄生虫感染 </a:t>
            </a:r>
            <a:r>
              <a:rPr lang="en-US" altLang="zh-CN" sz="2000" b="1" smtClean="0"/>
              <a:t>(</a:t>
            </a:r>
            <a:r>
              <a:rPr lang="zh-CN" altLang="en-US" sz="2000" b="1" smtClean="0"/>
              <a:t>肺丝虫、蛔虫等</a:t>
            </a:r>
            <a:r>
              <a:rPr lang="en-US" altLang="zh-CN" sz="2000" b="1" smtClean="0"/>
              <a:t>)</a:t>
            </a:r>
            <a:r>
              <a:rPr lang="zh-CN" altLang="en-US" sz="2000" b="1" smtClean="0"/>
              <a:t>或由上呼吸道或肺部炎症蔓延所致。</a:t>
            </a:r>
          </a:p>
          <a:p>
            <a:pPr>
              <a:lnSpc>
                <a:spcPct val="130000"/>
              </a:lnSpc>
            </a:pPr>
            <a:r>
              <a:rPr lang="zh-CN" altLang="en-US" sz="2000" b="1" smtClean="0"/>
              <a:t>   </a:t>
            </a:r>
            <a:r>
              <a:rPr lang="zh-CN" altLang="en-US" sz="2000" b="1" smtClean="0">
                <a:solidFill>
                  <a:srgbClr val="0000FF"/>
                </a:solidFill>
              </a:rPr>
              <a:t> </a:t>
            </a:r>
            <a:r>
              <a:rPr lang="en-US" altLang="zh-CN" sz="2000" b="1" smtClean="0">
                <a:solidFill>
                  <a:srgbClr val="0000FF"/>
                </a:solidFill>
              </a:rPr>
              <a:t>3</a:t>
            </a:r>
            <a:r>
              <a:rPr lang="zh-CN" altLang="en-US" sz="2000" b="1" smtClean="0">
                <a:solidFill>
                  <a:srgbClr val="0000FF"/>
                </a:solidFill>
              </a:rPr>
              <a:t>．其他因素</a:t>
            </a:r>
            <a:r>
              <a:rPr lang="zh-CN" altLang="en-US" sz="2000" b="1" smtClean="0"/>
              <a:t>  上呼吸道及肺部炎症的蔓延，心脏异常扩张，某些过敏性疾病 </a:t>
            </a:r>
            <a:r>
              <a:rPr lang="en-US" altLang="zh-CN" sz="2000" b="1" smtClean="0"/>
              <a:t>(</a:t>
            </a:r>
            <a:r>
              <a:rPr lang="zh-CN" altLang="en-US" sz="2000" b="1" smtClean="0"/>
              <a:t>如花粉、有机粉尘等变应原所致的过敏</a:t>
            </a:r>
            <a:r>
              <a:rPr lang="en-US" altLang="zh-CN" sz="2000" b="1" smtClean="0"/>
              <a:t>)</a:t>
            </a:r>
            <a:r>
              <a:rPr lang="zh-CN" altLang="en-US" sz="2000" b="1" smtClean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2821134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716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症状</a:t>
            </a:r>
          </a:p>
        </p:txBody>
      </p:sp>
      <p:sp>
        <p:nvSpPr>
          <p:cNvPr id="7170" name="文本占位符 7170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931224" cy="4873752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 1</a:t>
            </a:r>
            <a:r>
              <a:rPr lang="zh-CN" altLang="en-US" b="1" dirty="0" smtClean="0">
                <a:solidFill>
                  <a:srgbClr val="0000FF"/>
                </a:solidFill>
              </a:rPr>
              <a:t>．急性气管支气管炎</a:t>
            </a:r>
            <a:r>
              <a:rPr lang="zh-CN" altLang="en-US" b="1" dirty="0" smtClean="0"/>
              <a:t>  </a:t>
            </a:r>
          </a:p>
          <a:p>
            <a:r>
              <a:rPr lang="zh-CN" altLang="en-US" b="1" dirty="0" smtClean="0"/>
              <a:t>主要症状为</a:t>
            </a:r>
            <a:r>
              <a:rPr lang="zh-CN" altLang="en-US" b="1" dirty="0" smtClean="0">
                <a:solidFill>
                  <a:srgbClr val="FF0000"/>
                </a:solidFill>
              </a:rPr>
              <a:t>剧烈咳嗽</a:t>
            </a:r>
            <a:r>
              <a:rPr lang="zh-CN" altLang="en-US" b="1" dirty="0" smtClean="0"/>
              <a:t>，病初为剧烈短而带痛的干咳，后转为湿咳，严重时为痉挛性咳嗽，在</a:t>
            </a:r>
            <a:r>
              <a:rPr lang="zh-CN" altLang="en-US" b="1" dirty="0" smtClean="0">
                <a:solidFill>
                  <a:srgbClr val="FF0000"/>
                </a:solidFill>
              </a:rPr>
              <a:t>早晨尤为明显</a:t>
            </a:r>
            <a:r>
              <a:rPr lang="zh-CN" altLang="en-US" b="1" dirty="0" smtClean="0"/>
              <a:t>，人工诱咳阳性。</a:t>
            </a:r>
          </a:p>
          <a:p>
            <a:r>
              <a:rPr lang="zh-CN" altLang="en-US" b="1" dirty="0" smtClean="0"/>
              <a:t>随病程发展，两侧鼻孔流浆液性、黏液性乃至脓性鼻液。肺部听诊支气管呼吸音粗厉，发病</a:t>
            </a:r>
            <a:r>
              <a:rPr lang="en-US" altLang="zh-CN" b="1" dirty="0" smtClean="0"/>
              <a:t>2~3d</a:t>
            </a:r>
            <a:r>
              <a:rPr lang="zh-CN" altLang="en-US" b="1" dirty="0" smtClean="0"/>
              <a:t>后可听到干、湿锣音。叩诊无明显变化。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发病初期体温轻度升高</a:t>
            </a:r>
            <a:r>
              <a:rPr lang="zh-CN" altLang="en-US" b="1" dirty="0" smtClean="0"/>
              <a:t>。若炎症蔓延到细支气管 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弥漫性支气管炎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，则体温持续升高，脉搏频速，呼吸困难明显，并出现食欲减退、精神委顿等全身症状。</a:t>
            </a:r>
          </a:p>
          <a:p>
            <a:r>
              <a:rPr lang="en-US" altLang="zh-CN" b="1" dirty="0" smtClean="0"/>
              <a:t>X</a:t>
            </a:r>
            <a:r>
              <a:rPr lang="zh-CN" altLang="en-US" b="1" dirty="0" smtClean="0"/>
              <a:t>线检查，无病灶性阴影，但</a:t>
            </a:r>
            <a:r>
              <a:rPr lang="zh-CN" altLang="en-US" b="1" dirty="0" smtClean="0">
                <a:solidFill>
                  <a:srgbClr val="FF0000"/>
                </a:solidFill>
              </a:rPr>
              <a:t>有较粗纹理的支气管阴影</a:t>
            </a:r>
            <a:r>
              <a:rPr lang="zh-CN" altLang="en-US" b="1" dirty="0" smtClean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06829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占位符 8194"/>
          <p:cNvSpPr>
            <a:spLocks noGrp="1" noChangeArrowheads="1"/>
          </p:cNvSpPr>
          <p:nvPr>
            <p:ph idx="1"/>
          </p:nvPr>
        </p:nvSpPr>
        <p:spPr>
          <a:xfrm>
            <a:off x="457200" y="1484784"/>
            <a:ext cx="7859216" cy="4989168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</a:rPr>
              <a:t>．慢性气管支气管炎</a:t>
            </a:r>
          </a:p>
          <a:p>
            <a:r>
              <a:rPr lang="zh-CN" altLang="en-US" b="1" dirty="0" smtClean="0"/>
              <a:t>在无并发症的情况下多</a:t>
            </a:r>
            <a:r>
              <a:rPr lang="zh-CN" altLang="en-US" b="1" dirty="0" smtClean="0">
                <a:solidFill>
                  <a:srgbClr val="FF0000"/>
                </a:solidFill>
              </a:rPr>
              <a:t>无全身症状</a:t>
            </a:r>
            <a:r>
              <a:rPr lang="zh-CN" altLang="en-US" b="1" dirty="0" smtClean="0"/>
              <a:t>，且多数犬、猫表现肥胖。</a:t>
            </a:r>
          </a:p>
          <a:p>
            <a:r>
              <a:rPr lang="zh-CN" altLang="en-US" b="1" dirty="0" smtClean="0"/>
              <a:t>临床上多呈</a:t>
            </a:r>
            <a:r>
              <a:rPr lang="zh-CN" altLang="en-US" b="1" dirty="0" smtClean="0">
                <a:solidFill>
                  <a:srgbClr val="FF0000"/>
                </a:solidFill>
              </a:rPr>
              <a:t>顽固咳嗽</a:t>
            </a:r>
            <a:r>
              <a:rPr lang="zh-CN" altLang="en-US" b="1" dirty="0" smtClean="0"/>
              <a:t>，可听到粗厉的、突然发作的痉挛性咳嗽，尤其在</a:t>
            </a:r>
            <a:r>
              <a:rPr lang="zh-CN" altLang="en-US" b="1" dirty="0" smtClean="0">
                <a:solidFill>
                  <a:srgbClr val="FF0000"/>
                </a:solidFill>
              </a:rPr>
              <a:t>运动、采食、夜间和早晨更为严重</a:t>
            </a:r>
            <a:r>
              <a:rPr lang="zh-CN" altLang="en-US" b="1" dirty="0" smtClean="0"/>
              <a:t>。当支气管扩张时，咳嗽后有大量腐败鼻液外流，严重者呈现吸气性呼吸困难。</a:t>
            </a:r>
          </a:p>
          <a:p>
            <a:r>
              <a:rPr lang="en-US" altLang="zh-CN" b="1" dirty="0" smtClean="0"/>
              <a:t>X</a:t>
            </a:r>
            <a:r>
              <a:rPr lang="zh-CN" altLang="en-US" b="1" dirty="0" smtClean="0"/>
              <a:t>线检查可见</a:t>
            </a:r>
            <a:r>
              <a:rPr lang="zh-CN" altLang="en-US" b="1" dirty="0" smtClean="0">
                <a:solidFill>
                  <a:srgbClr val="FF0000"/>
                </a:solidFill>
              </a:rPr>
              <a:t>支气管纹理增粗</a:t>
            </a:r>
            <a:r>
              <a:rPr lang="zh-CN" altLang="en-US" b="1" dirty="0" smtClean="0"/>
              <a:t>。支气管镜检查，在较后部的支气管内有呈线状或充满管腔的黏液，黏膜多粗糙增厚。</a:t>
            </a:r>
          </a:p>
        </p:txBody>
      </p:sp>
    </p:spTree>
    <p:extLst>
      <p:ext uri="{BB962C8B-B14F-4D97-AF65-F5344CB8AC3E}">
        <p14:creationId xmlns:p14="http://schemas.microsoft.com/office/powerpoint/2010/main" val="258073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92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 </a:t>
            </a:r>
            <a:r>
              <a:rPr lang="zh-CN" altLang="en-US" b="1" dirty="0" smtClean="0"/>
              <a:t>诊断</a:t>
            </a:r>
          </a:p>
        </p:txBody>
      </p:sp>
      <p:sp>
        <p:nvSpPr>
          <p:cNvPr id="9218" name="文本占位符 9218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zh-CN" altLang="en-US" b="1" dirty="0" smtClean="0"/>
              <a:t>主要依据</a:t>
            </a:r>
            <a:r>
              <a:rPr lang="zh-CN" altLang="en-US" b="1" dirty="0" smtClean="0">
                <a:solidFill>
                  <a:srgbClr val="FF0000"/>
                </a:solidFill>
              </a:rPr>
              <a:t>咳嗽的变化</a:t>
            </a:r>
            <a:r>
              <a:rPr lang="zh-CN" altLang="en-US" b="1" dirty="0" smtClean="0"/>
              <a:t>，肺部听诊有</a:t>
            </a:r>
            <a:r>
              <a:rPr lang="zh-CN" altLang="en-US" b="1" dirty="0" smtClean="0">
                <a:solidFill>
                  <a:srgbClr val="FF0000"/>
                </a:solidFill>
              </a:rPr>
              <a:t>干、湿锣音</a:t>
            </a:r>
            <a:r>
              <a:rPr lang="zh-CN" altLang="en-US" b="1" dirty="0" smtClean="0"/>
              <a:t>，胸部叩诊无明显变化，</a:t>
            </a:r>
            <a:r>
              <a:rPr lang="en-US" altLang="zh-CN" b="1" dirty="0" smtClean="0">
                <a:solidFill>
                  <a:srgbClr val="FF0000"/>
                </a:solidFill>
              </a:rPr>
              <a:t>X</a:t>
            </a:r>
            <a:r>
              <a:rPr lang="zh-CN" altLang="en-US" b="1" dirty="0" smtClean="0">
                <a:solidFill>
                  <a:srgbClr val="FF0000"/>
                </a:solidFill>
              </a:rPr>
              <a:t>线检查肺部有较粗纹理的支气管阴影</a:t>
            </a:r>
            <a:r>
              <a:rPr lang="zh-CN" altLang="en-US" b="1" dirty="0" smtClean="0"/>
              <a:t>而无病灶性阴影等临床症状确诊。</a:t>
            </a:r>
          </a:p>
          <a:p>
            <a:pPr>
              <a:lnSpc>
                <a:spcPct val="16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注意与鼻炎、喉炎、肺炎等鉴别。</a:t>
            </a:r>
            <a:r>
              <a:rPr lang="zh-CN" altLang="en-US" b="1" dirty="0" smtClean="0"/>
              <a:t>鼻炎有鼻塞及鼻分泌物明显增多。喉炎有喉头狭窄音及明显的频咳。肺炎除肺部听诊有各种杂音外，肺区叩诊有局灶性浊音，</a:t>
            </a:r>
            <a:r>
              <a:rPr lang="en-US" altLang="zh-CN" b="1" dirty="0" smtClean="0"/>
              <a:t>X</a:t>
            </a:r>
            <a:r>
              <a:rPr lang="zh-CN" altLang="en-US" b="1" dirty="0" smtClean="0"/>
              <a:t>线检查可见局灶性阴影以及明显的全身症状。</a:t>
            </a:r>
          </a:p>
        </p:txBody>
      </p:sp>
    </p:spTree>
    <p:extLst>
      <p:ext uri="{BB962C8B-B14F-4D97-AF65-F5344CB8AC3E}">
        <p14:creationId xmlns:p14="http://schemas.microsoft.com/office/powerpoint/2010/main" val="1345915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024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治疗</a:t>
            </a:r>
          </a:p>
        </p:txBody>
      </p:sp>
      <p:sp>
        <p:nvSpPr>
          <p:cNvPr id="10242" name="文本占位符 10242"/>
          <p:cNvSpPr>
            <a:spLocks noGrp="1" noChangeArrowheads="1"/>
          </p:cNvSpPr>
          <p:nvPr>
            <p:ph idx="1"/>
          </p:nvPr>
        </p:nvSpPr>
        <p:spPr>
          <a:xfrm>
            <a:off x="457200" y="1239838"/>
            <a:ext cx="8229600" cy="5357514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</a:rPr>
              <a:t>．去除病因、加强管理</a:t>
            </a:r>
            <a:r>
              <a:rPr lang="zh-CN" altLang="en-US" b="1" dirty="0" smtClean="0"/>
              <a:t>  将患病犬、猫放在干燥、保温、通风及清洁的环境中，避免敏感型的犬、猫长期处于寒冷潮湿的环境中，在过分干燥的圈舍内地面适当洒水，以提高空气湿度，减少黏液分泌。</a:t>
            </a:r>
            <a:r>
              <a:rPr lang="zh-CN" altLang="en-US" b="1" dirty="0" smtClean="0">
                <a:solidFill>
                  <a:srgbClr val="FF0000"/>
                </a:solidFill>
              </a:rPr>
              <a:t>为缓解症状可用化痰药和抗组胺药</a:t>
            </a:r>
            <a:r>
              <a:rPr lang="zh-CN" altLang="en-US" b="1" dirty="0" smtClean="0"/>
              <a:t>，如痰易净 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乙酷半胱氨酸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，以</a:t>
            </a:r>
            <a:r>
              <a:rPr lang="en-US" altLang="zh-CN" b="1" dirty="0" smtClean="0"/>
              <a:t>50mL/h</a:t>
            </a:r>
            <a:r>
              <a:rPr lang="zh-CN" altLang="en-US" b="1" dirty="0" smtClean="0"/>
              <a:t>速度向呼吸道喷雾</a:t>
            </a:r>
            <a:r>
              <a:rPr lang="en-US" altLang="zh-CN" b="1" dirty="0" smtClean="0"/>
              <a:t>30~60S</a:t>
            </a:r>
            <a:r>
              <a:rPr lang="zh-CN" altLang="en-US" b="1" dirty="0" smtClean="0"/>
              <a:t>，每日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次。如效果不理想。可给予皮质类固醇药物。</a:t>
            </a:r>
          </a:p>
          <a:p>
            <a:r>
              <a:rPr lang="zh-CN" altLang="en-US" b="1" dirty="0" smtClean="0"/>
              <a:t>    </a:t>
            </a:r>
            <a:r>
              <a:rPr lang="en-US" altLang="zh-CN" b="1" dirty="0" smtClean="0">
                <a:solidFill>
                  <a:srgbClr val="0000FF"/>
                </a:solidFill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</a:rPr>
              <a:t>．消除炎症</a:t>
            </a:r>
            <a:r>
              <a:rPr lang="zh-CN" altLang="en-US" b="1" dirty="0" smtClean="0"/>
              <a:t>  应用氨苄青霉素或链霉素，或青霉素和链霉素联合使用，或使用丁胺卡那霉素，或选用头孢类药物 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如头孢唑啉钠等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。上述药物以气管注射疗效最佳。呛咳严重时，用</a:t>
            </a:r>
            <a:r>
              <a:rPr lang="en-US" altLang="zh-CN" b="1" dirty="0" smtClean="0"/>
              <a:t>0.25%</a:t>
            </a:r>
            <a:r>
              <a:rPr lang="zh-CN" altLang="en-US" b="1" dirty="0" smtClean="0"/>
              <a:t>普鲁卡因青霉素溶液行喉周皮下封闭注射，每日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次。急性病例可并用地塞米松肌肉注射，每日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次。亦可配合使用庆大霉素或丁胺卡那霉素雾化吸入治疗，每日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次。</a:t>
            </a:r>
          </a:p>
        </p:txBody>
      </p:sp>
    </p:spTree>
    <p:extLst>
      <p:ext uri="{BB962C8B-B14F-4D97-AF65-F5344CB8AC3E}">
        <p14:creationId xmlns:p14="http://schemas.microsoft.com/office/powerpoint/2010/main" val="1401123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12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治疗</a:t>
            </a:r>
          </a:p>
        </p:txBody>
      </p:sp>
      <p:sp>
        <p:nvSpPr>
          <p:cNvPr id="11266" name="文本占位符 11266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</a:rPr>
              <a:t>   3．镇咳、祛痰、解痉</a:t>
            </a:r>
            <a:r>
              <a:rPr lang="zh-CN" altLang="en-US" sz="2000" b="1" dirty="0" smtClean="0"/>
              <a:t>  干咳时可用磷酸可待因每千克体重1~2mg，皮下注射，每日2次；急支糖浆5~20mL/次，口服，每日2次；复方甘草片1~2 片/次或复方甘草合剂2~10mL次，口服，每日2次。湿咳不宜用止咳药。痰多时，可用氯化铵每千克体重l00mg或蛇胆川贝液5~20mL/次或口服化痰片(羧甲基半胱氨酸) 0.1~0.2g/次，每日3次。喘气严重时，可肌肉注射氨茶碱，0. 05~0.lg/次，每日2次。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 smtClean="0"/>
              <a:t>    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4．抗过敏</a:t>
            </a:r>
            <a:r>
              <a:rPr lang="zh-CN" altLang="en-US" sz="2000" b="1" dirty="0" smtClean="0"/>
              <a:t>  对特异性变态反应引起的气管支气管炎，可肌肉注射地塞米松每千克体重0.5~1mg，每日1次，连用3~5日；亦可选用扑尔敏、苯海拉明等药物，以抑制变态反应。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 smtClean="0"/>
              <a:t>    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5．强心补液</a:t>
            </a:r>
            <a:r>
              <a:rPr lang="zh-CN" altLang="en-US" sz="2000" b="1" dirty="0" smtClean="0"/>
              <a:t>  可用10%安钠咖、5%葡萄糖溶液或5%右旋糖酐生理盐水静脉注射。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</a:rPr>
              <a:t>   6．慢性支气管炎</a:t>
            </a:r>
            <a:r>
              <a:rPr lang="zh-CN" altLang="en-US" sz="2000" b="1" dirty="0" smtClean="0"/>
              <a:t>  可内服碘化钾或碘化钠每千克体重20 mg， 每日1次或2次。</a:t>
            </a:r>
          </a:p>
        </p:txBody>
      </p:sp>
    </p:spTree>
    <p:extLst>
      <p:ext uri="{BB962C8B-B14F-4D97-AF65-F5344CB8AC3E}">
        <p14:creationId xmlns:p14="http://schemas.microsoft.com/office/powerpoint/2010/main" val="20062934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1074</Words>
  <Application>Microsoft Office PowerPoint</Application>
  <PresentationFormat>全屏显示(4:3)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凸显</vt:lpstr>
      <vt:lpstr>项目四 犬猫常见内科疾病的防治</vt:lpstr>
      <vt:lpstr>气管支气管炎 </vt:lpstr>
      <vt:lpstr>概述</vt:lpstr>
      <vt:lpstr>病因</vt:lpstr>
      <vt:lpstr>症状</vt:lpstr>
      <vt:lpstr>PowerPoint 演示文稿</vt:lpstr>
      <vt:lpstr> 诊断</vt:lpstr>
      <vt:lpstr>治疗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2021-01-28T05:22:05Z</dcterms:created>
  <dcterms:modified xsi:type="dcterms:W3CDTF">2021-01-28T05:22:28Z</dcterms:modified>
</cp:coreProperties>
</file>